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04316" y="2391155"/>
            <a:ext cx="7149083" cy="10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46988" y="2421635"/>
            <a:ext cx="7055484" cy="0"/>
          </a:xfrm>
          <a:custGeom>
            <a:avLst/>
            <a:gdLst/>
            <a:ahLst/>
            <a:cxnLst/>
            <a:rect l="l" t="t" r="r" b="b"/>
            <a:pathLst>
              <a:path w="7055484">
                <a:moveTo>
                  <a:pt x="0" y="0"/>
                </a:moveTo>
                <a:lnTo>
                  <a:pt x="7055484" y="0"/>
                </a:lnTo>
              </a:path>
            </a:pathLst>
          </a:custGeom>
          <a:ln w="1524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1916" y="148539"/>
            <a:ext cx="5827395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8274" y="1281658"/>
            <a:ext cx="8807450" cy="275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006" y="183007"/>
            <a:ext cx="7163434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99900"/>
              </a:lnSpc>
              <a:spcBef>
                <a:spcPts val="105"/>
              </a:spcBef>
            </a:pPr>
            <a:r>
              <a:rPr sz="5400" b="1" dirty="0">
                <a:solidFill>
                  <a:srgbClr val="C00000"/>
                </a:solidFill>
                <a:latin typeface="Arial"/>
                <a:cs typeface="Arial"/>
              </a:rPr>
              <a:t>MAMMALIAN  CLONING, </a:t>
            </a:r>
            <a:r>
              <a:rPr sz="5400" b="1" spc="-5" dirty="0">
                <a:solidFill>
                  <a:srgbClr val="C00000"/>
                </a:solidFill>
                <a:latin typeface="Arial"/>
                <a:cs typeface="Arial"/>
              </a:rPr>
              <a:t>EMBYO  </a:t>
            </a:r>
            <a:r>
              <a:rPr sz="5400" b="1" dirty="0">
                <a:solidFill>
                  <a:srgbClr val="C00000"/>
                </a:solidFill>
                <a:latin typeface="Arial"/>
                <a:cs typeface="Arial"/>
              </a:rPr>
              <a:t>STEM CELL  </a:t>
            </a:r>
            <a:r>
              <a:rPr sz="5400" b="1" spc="-5" dirty="0" smtClean="0">
                <a:solidFill>
                  <a:srgbClr val="C00000"/>
                </a:solidFill>
                <a:latin typeface="Arial"/>
                <a:cs typeface="Arial"/>
              </a:rPr>
              <a:t>TECHNOLOGIES</a:t>
            </a:r>
            <a:endParaRPr sz="6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2560" y="461899"/>
            <a:ext cx="48621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GENE/DNA</a:t>
            </a:r>
            <a:r>
              <a:rPr spc="-70" dirty="0"/>
              <a:t> </a:t>
            </a:r>
            <a:r>
              <a:rPr spc="-15" dirty="0"/>
              <a:t>CLONING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71597"/>
            <a:ext cx="9144000" cy="5486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7776" y="461899"/>
            <a:ext cx="35661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GENE</a:t>
            </a:r>
            <a:r>
              <a:rPr spc="-60" dirty="0"/>
              <a:t> </a:t>
            </a:r>
            <a:r>
              <a:rPr spc="-15" dirty="0"/>
              <a:t>CLONING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53997"/>
            <a:ext cx="8914130" cy="553783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Gene </a:t>
            </a:r>
            <a:r>
              <a:rPr sz="3200" b="1" dirty="0">
                <a:latin typeface="Calibri"/>
                <a:cs typeface="Calibri"/>
              </a:rPr>
              <a:t>cloning is the </a:t>
            </a:r>
            <a:r>
              <a:rPr sz="3200" b="1" spc="-5" dirty="0">
                <a:latin typeface="Calibri"/>
                <a:cs typeface="Calibri"/>
              </a:rPr>
              <a:t>process </a:t>
            </a:r>
            <a:r>
              <a:rPr sz="3200" b="1" dirty="0">
                <a:latin typeface="Calibri"/>
                <a:cs typeface="Calibri"/>
              </a:rPr>
              <a:t>in </a:t>
            </a:r>
            <a:r>
              <a:rPr sz="3200" b="1" spc="-5" dirty="0">
                <a:latin typeface="Calibri"/>
                <a:cs typeface="Calibri"/>
              </a:rPr>
              <a:t>which </a:t>
            </a: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10" dirty="0">
                <a:latin typeface="Calibri"/>
                <a:cs typeface="Calibri"/>
              </a:rPr>
              <a:t>gene </a:t>
            </a:r>
            <a:r>
              <a:rPr sz="3200" b="1" dirty="0">
                <a:latin typeface="Calibri"/>
                <a:cs typeface="Calibri"/>
              </a:rPr>
              <a:t>of  </a:t>
            </a:r>
            <a:r>
              <a:rPr sz="3200" b="1" spc="-20" dirty="0">
                <a:latin typeface="Calibri"/>
                <a:cs typeface="Calibri"/>
              </a:rPr>
              <a:t>interest </a:t>
            </a:r>
            <a:r>
              <a:rPr sz="3200" b="1" dirty="0">
                <a:latin typeface="Calibri"/>
                <a:cs typeface="Calibri"/>
              </a:rPr>
              <a:t>is </a:t>
            </a:r>
            <a:r>
              <a:rPr sz="3200" b="1" spc="-10" dirty="0">
                <a:latin typeface="Calibri"/>
                <a:cs typeface="Calibri"/>
              </a:rPr>
              <a:t>located </a:t>
            </a:r>
            <a:r>
              <a:rPr sz="3200" b="1" dirty="0">
                <a:latin typeface="Calibri"/>
                <a:cs typeface="Calibri"/>
              </a:rPr>
              <a:t>and </a:t>
            </a:r>
            <a:r>
              <a:rPr sz="3200" b="1" spc="-5" dirty="0">
                <a:latin typeface="Calibri"/>
                <a:cs typeface="Calibri"/>
              </a:rPr>
              <a:t>copied </a:t>
            </a:r>
            <a:r>
              <a:rPr sz="3200" b="1" dirty="0">
                <a:latin typeface="Calibri"/>
                <a:cs typeface="Calibri"/>
              </a:rPr>
              <a:t>(cloned) </a:t>
            </a:r>
            <a:r>
              <a:rPr sz="3200" b="1" spc="-5" dirty="0">
                <a:latin typeface="Calibri"/>
                <a:cs typeface="Calibri"/>
              </a:rPr>
              <a:t>out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DNA  </a:t>
            </a:r>
            <a:r>
              <a:rPr sz="3200" b="1" spc="-20" dirty="0">
                <a:latin typeface="Calibri"/>
                <a:cs typeface="Calibri"/>
              </a:rPr>
              <a:t>extracted </a:t>
            </a:r>
            <a:r>
              <a:rPr sz="3200" b="1" spc="-10" dirty="0">
                <a:latin typeface="Calibri"/>
                <a:cs typeface="Calibri"/>
              </a:rPr>
              <a:t>from </a:t>
            </a:r>
            <a:r>
              <a:rPr sz="3200" b="1" dirty="0">
                <a:latin typeface="Calibri"/>
                <a:cs typeface="Calibri"/>
              </a:rPr>
              <a:t>an </a:t>
            </a:r>
            <a:r>
              <a:rPr sz="3200" b="1" spc="-10" dirty="0">
                <a:latin typeface="Calibri"/>
                <a:cs typeface="Calibri"/>
              </a:rPr>
              <a:t>organism. </a:t>
            </a:r>
            <a:r>
              <a:rPr sz="3200" b="1" spc="-5" dirty="0">
                <a:latin typeface="Calibri"/>
                <a:cs typeface="Calibri"/>
              </a:rPr>
              <a:t>When DNA </a:t>
            </a:r>
            <a:r>
              <a:rPr sz="3200" b="1" dirty="0">
                <a:latin typeface="Calibri"/>
                <a:cs typeface="Calibri"/>
              </a:rPr>
              <a:t>is  </a:t>
            </a:r>
            <a:r>
              <a:rPr sz="3200" b="1" spc="-20" dirty="0">
                <a:latin typeface="Calibri"/>
                <a:cs typeface="Calibri"/>
              </a:rPr>
              <a:t>extracted </a:t>
            </a:r>
            <a:r>
              <a:rPr sz="3200" b="1" spc="-10" dirty="0">
                <a:latin typeface="Calibri"/>
                <a:cs typeface="Calibri"/>
              </a:rPr>
              <a:t>from </a:t>
            </a:r>
            <a:r>
              <a:rPr sz="3200" b="1" dirty="0">
                <a:latin typeface="Calibri"/>
                <a:cs typeface="Calibri"/>
              </a:rPr>
              <a:t>an </a:t>
            </a:r>
            <a:r>
              <a:rPr sz="3200" b="1" spc="-10" dirty="0">
                <a:latin typeface="Calibri"/>
                <a:cs typeface="Calibri"/>
              </a:rPr>
              <a:t>organism, </a:t>
            </a:r>
            <a:r>
              <a:rPr sz="3200" b="1" dirty="0">
                <a:latin typeface="Calibri"/>
                <a:cs typeface="Calibri"/>
              </a:rPr>
              <a:t>all of its </a:t>
            </a:r>
            <a:r>
              <a:rPr sz="3200" b="1" spc="-15" dirty="0">
                <a:latin typeface="Calibri"/>
                <a:cs typeface="Calibri"/>
              </a:rPr>
              <a:t>genes </a:t>
            </a:r>
            <a:r>
              <a:rPr sz="3200" b="1" spc="-10" dirty="0">
                <a:latin typeface="Calibri"/>
                <a:cs typeface="Calibri"/>
              </a:rPr>
              <a:t>are  </a:t>
            </a:r>
            <a:r>
              <a:rPr sz="3200" b="1" spc="-20" dirty="0">
                <a:latin typeface="Calibri"/>
                <a:cs typeface="Calibri"/>
              </a:rPr>
              <a:t>extracted </a:t>
            </a:r>
            <a:r>
              <a:rPr sz="3200" b="1" spc="-15" dirty="0">
                <a:latin typeface="Calibri"/>
                <a:cs typeface="Calibri"/>
              </a:rPr>
              <a:t>at </a:t>
            </a:r>
            <a:r>
              <a:rPr sz="3200" b="1" dirty="0">
                <a:latin typeface="Calibri"/>
                <a:cs typeface="Calibri"/>
              </a:rPr>
              <a:t>one time. </a:t>
            </a:r>
            <a:r>
              <a:rPr sz="3200" b="1" spc="-5" dirty="0">
                <a:latin typeface="Calibri"/>
                <a:cs typeface="Calibri"/>
              </a:rPr>
              <a:t>This </a:t>
            </a:r>
            <a:r>
              <a:rPr sz="3200" b="1" spc="5" dirty="0">
                <a:latin typeface="Calibri"/>
                <a:cs typeface="Calibri"/>
              </a:rPr>
              <a:t>DNA, </a:t>
            </a:r>
            <a:r>
              <a:rPr sz="3200" b="1" spc="-5" dirty="0">
                <a:latin typeface="Calibri"/>
                <a:cs typeface="Calibri"/>
              </a:rPr>
              <a:t>which </a:t>
            </a:r>
            <a:r>
              <a:rPr sz="3200" b="1" spc="-10" dirty="0">
                <a:latin typeface="Calibri"/>
                <a:cs typeface="Calibri"/>
              </a:rPr>
              <a:t>contains  </a:t>
            </a:r>
            <a:r>
              <a:rPr sz="3200" b="1" dirty="0">
                <a:latin typeface="Calibri"/>
                <a:cs typeface="Calibri"/>
              </a:rPr>
              <a:t>thousands of </a:t>
            </a:r>
            <a:r>
              <a:rPr sz="3200" b="1" spc="-15" dirty="0">
                <a:latin typeface="Calibri"/>
                <a:cs typeface="Calibri"/>
              </a:rPr>
              <a:t>different </a:t>
            </a:r>
            <a:r>
              <a:rPr sz="3200" b="1" spc="-10" dirty="0">
                <a:latin typeface="Calibri"/>
                <a:cs typeface="Calibri"/>
              </a:rPr>
              <a:t>genes. </a:t>
            </a:r>
            <a:r>
              <a:rPr sz="3200" b="1" spc="-5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genetic </a:t>
            </a:r>
            <a:r>
              <a:rPr sz="3200" b="1" spc="-5" dirty="0">
                <a:latin typeface="Calibri"/>
                <a:cs typeface="Calibri"/>
              </a:rPr>
              <a:t>engineer  </a:t>
            </a:r>
            <a:r>
              <a:rPr sz="3200" b="1" spc="-15" dirty="0">
                <a:latin typeface="Calibri"/>
                <a:cs typeface="Calibri"/>
              </a:rPr>
              <a:t>must </a:t>
            </a:r>
            <a:r>
              <a:rPr sz="3200" b="1" spc="-5" dirty="0">
                <a:latin typeface="Calibri"/>
                <a:cs typeface="Calibri"/>
              </a:rPr>
              <a:t>find </a:t>
            </a:r>
            <a:r>
              <a:rPr sz="3200" b="1" dirty="0">
                <a:latin typeface="Calibri"/>
                <a:cs typeface="Calibri"/>
              </a:rPr>
              <a:t>the one </a:t>
            </a:r>
            <a:r>
              <a:rPr sz="3200" b="1" spc="-5" dirty="0">
                <a:latin typeface="Calibri"/>
                <a:cs typeface="Calibri"/>
              </a:rPr>
              <a:t>specific </a:t>
            </a:r>
            <a:r>
              <a:rPr sz="3200" b="1" spc="-10" dirty="0">
                <a:latin typeface="Calibri"/>
                <a:cs typeface="Calibri"/>
              </a:rPr>
              <a:t>gene </a:t>
            </a:r>
            <a:r>
              <a:rPr sz="3200" b="1" spc="-5" dirty="0">
                <a:latin typeface="Calibri"/>
                <a:cs typeface="Calibri"/>
              </a:rPr>
              <a:t>that encodes </a:t>
            </a:r>
            <a:r>
              <a:rPr sz="3200" b="1" dirty="0">
                <a:latin typeface="Calibri"/>
                <a:cs typeface="Calibri"/>
              </a:rPr>
              <a:t>the  specific </a:t>
            </a:r>
            <a:r>
              <a:rPr sz="3200" b="1" spc="-10" dirty="0">
                <a:latin typeface="Calibri"/>
                <a:cs typeface="Calibri"/>
              </a:rPr>
              <a:t>protein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interest.</a:t>
            </a:r>
            <a:endParaRPr sz="3200">
              <a:latin typeface="Calibri"/>
              <a:cs typeface="Calibri"/>
            </a:endParaRPr>
          </a:p>
          <a:p>
            <a:pPr marL="355600" marR="8890" indent="-342900">
              <a:lnSpc>
                <a:spcPct val="9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term </a:t>
            </a:r>
            <a:r>
              <a:rPr sz="3200" b="1" spc="-5" dirty="0">
                <a:latin typeface="Calibri"/>
                <a:cs typeface="Calibri"/>
              </a:rPr>
              <a:t>genomic </a:t>
            </a:r>
            <a:r>
              <a:rPr sz="3200" b="1" dirty="0">
                <a:latin typeface="Calibri"/>
                <a:cs typeface="Calibri"/>
              </a:rPr>
              <a:t>DNA clone or </a:t>
            </a:r>
            <a:r>
              <a:rPr sz="3200" b="1" spc="-5" dirty="0">
                <a:latin typeface="Calibri"/>
                <a:cs typeface="Calibri"/>
              </a:rPr>
              <a:t>chromosomal  DNA clone </a:t>
            </a:r>
            <a:r>
              <a:rPr sz="3200" b="1" dirty="0">
                <a:latin typeface="Calibri"/>
                <a:cs typeface="Calibri"/>
              </a:rPr>
              <a:t>then </a:t>
            </a:r>
            <a:r>
              <a:rPr sz="3200" b="1" spc="-30" dirty="0">
                <a:latin typeface="Calibri"/>
                <a:cs typeface="Calibri"/>
              </a:rPr>
              <a:t>refers </a:t>
            </a:r>
            <a:r>
              <a:rPr sz="3200" b="1" spc="-15" dirty="0">
                <a:latin typeface="Calibri"/>
                <a:cs typeface="Calibri"/>
              </a:rPr>
              <a:t>to </a:t>
            </a:r>
            <a:r>
              <a:rPr sz="3200" b="1" dirty="0">
                <a:latin typeface="Calibri"/>
                <a:cs typeface="Calibri"/>
              </a:rPr>
              <a:t>an individual </a:t>
            </a:r>
            <a:r>
              <a:rPr sz="3200" b="1" spc="-5" dirty="0">
                <a:latin typeface="Calibri"/>
                <a:cs typeface="Calibri"/>
              </a:rPr>
              <a:t>cell </a:t>
            </a:r>
            <a:r>
              <a:rPr sz="3200" b="1" dirty="0">
                <a:latin typeface="Calibri"/>
                <a:cs typeface="Calibri"/>
              </a:rPr>
              <a:t>carrying  a cloning </a:t>
            </a:r>
            <a:r>
              <a:rPr sz="3200" b="1" spc="-15" dirty="0">
                <a:latin typeface="Calibri"/>
                <a:cs typeface="Calibri"/>
              </a:rPr>
              <a:t>vector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wit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h one of the </a:t>
            </a:r>
            <a:r>
              <a:rPr sz="3200" b="1" spc="-5" dirty="0">
                <a:latin typeface="Calibri"/>
                <a:cs typeface="Calibri"/>
              </a:rPr>
              <a:t>cellular </a:t>
            </a:r>
            <a:r>
              <a:rPr sz="3200" b="1" dirty="0">
                <a:latin typeface="Calibri"/>
                <a:cs typeface="Calibri"/>
              </a:rPr>
              <a:t>DNA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fragments.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1249" y="461899"/>
            <a:ext cx="59188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WHAT </a:t>
            </a:r>
            <a:r>
              <a:rPr dirty="0"/>
              <a:t>IS </a:t>
            </a:r>
            <a:r>
              <a:rPr spc="-5" dirty="0"/>
              <a:t>GENE</a:t>
            </a:r>
            <a:r>
              <a:rPr spc="15" dirty="0"/>
              <a:t> </a:t>
            </a:r>
            <a:r>
              <a:rPr spc="-15" dirty="0"/>
              <a:t>CLONING?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295398"/>
            <a:ext cx="8602853" cy="5562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9369" y="461899"/>
            <a:ext cx="55206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WHY </a:t>
            </a:r>
            <a:r>
              <a:rPr dirty="0"/>
              <a:t>WE </a:t>
            </a:r>
            <a:r>
              <a:rPr spc="-20" dirty="0"/>
              <a:t>CLONED</a:t>
            </a:r>
            <a:r>
              <a:rPr spc="-65" dirty="0"/>
              <a:t> </a:t>
            </a:r>
            <a:r>
              <a:rPr spc="-50" dirty="0"/>
              <a:t>DNA?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371597"/>
            <a:ext cx="8758174" cy="5486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9452" y="461899"/>
            <a:ext cx="57016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THE </a:t>
            </a:r>
            <a:r>
              <a:rPr spc="-10" dirty="0"/>
              <a:t>BASICS </a:t>
            </a:r>
            <a:r>
              <a:rPr spc="-5" dirty="0"/>
              <a:t>OF</a:t>
            </a:r>
            <a:r>
              <a:rPr spc="-65" dirty="0"/>
              <a:t> </a:t>
            </a:r>
            <a:r>
              <a:rPr spc="-15" dirty="0"/>
              <a:t>CLONING</a:t>
            </a:r>
          </a:p>
        </p:txBody>
      </p:sp>
      <p:sp>
        <p:nvSpPr>
          <p:cNvPr id="3" name="object 3"/>
          <p:cNvSpPr/>
          <p:nvPr/>
        </p:nvSpPr>
        <p:spPr>
          <a:xfrm>
            <a:off x="7941295" y="4325179"/>
            <a:ext cx="608965" cy="0"/>
          </a:xfrm>
          <a:custGeom>
            <a:avLst/>
            <a:gdLst/>
            <a:ahLst/>
            <a:cxnLst/>
            <a:rect l="l" t="t" r="r" b="b"/>
            <a:pathLst>
              <a:path w="608965">
                <a:moveTo>
                  <a:pt x="0" y="0"/>
                </a:moveTo>
                <a:lnTo>
                  <a:pt x="608731" y="0"/>
                </a:lnTo>
              </a:path>
            </a:pathLst>
          </a:custGeom>
          <a:ln w="369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09941"/>
            <a:ext cx="7882255" cy="44164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Source </a:t>
            </a:r>
            <a:r>
              <a:rPr sz="3200" b="1" dirty="0">
                <a:latin typeface="Calibri"/>
                <a:cs typeface="Calibri"/>
              </a:rPr>
              <a:t>of DNA: </a:t>
            </a:r>
            <a:r>
              <a:rPr sz="3200" b="1" spc="-15" dirty="0">
                <a:latin typeface="Calibri"/>
                <a:cs typeface="Calibri"/>
              </a:rPr>
              <a:t>to </a:t>
            </a:r>
            <a:r>
              <a:rPr sz="3200" b="1" dirty="0">
                <a:latin typeface="Calibri"/>
                <a:cs typeface="Calibri"/>
              </a:rPr>
              <a:t>be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cloned</a:t>
            </a:r>
            <a:endParaRPr sz="3200">
              <a:latin typeface="Calibri"/>
              <a:cs typeface="Calibri"/>
            </a:endParaRPr>
          </a:p>
          <a:p>
            <a:pPr marL="355600" marR="80962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Choice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10" dirty="0">
                <a:latin typeface="Calibri"/>
                <a:cs typeface="Calibri"/>
              </a:rPr>
              <a:t>vectors: </a:t>
            </a:r>
            <a:r>
              <a:rPr sz="3200" b="1" spc="-15" dirty="0">
                <a:latin typeface="Calibri"/>
                <a:cs typeface="Calibri"/>
              </a:rPr>
              <a:t>to </a:t>
            </a:r>
            <a:r>
              <a:rPr sz="3200" b="1" spc="-20" dirty="0">
                <a:latin typeface="Calibri"/>
                <a:cs typeface="Calibri"/>
              </a:rPr>
              <a:t>carry,maintain,and  </a:t>
            </a:r>
            <a:r>
              <a:rPr sz="3200" b="1" spc="-15" dirty="0">
                <a:latin typeface="Calibri"/>
                <a:cs typeface="Calibri"/>
              </a:rPr>
              <a:t>replicate </a:t>
            </a:r>
            <a:r>
              <a:rPr sz="3200" b="1" dirty="0">
                <a:latin typeface="Calibri"/>
                <a:cs typeface="Calibri"/>
              </a:rPr>
              <a:t>cloned </a:t>
            </a:r>
            <a:r>
              <a:rPr sz="3200" b="1" spc="-10" dirty="0">
                <a:latin typeface="Calibri"/>
                <a:cs typeface="Calibri"/>
              </a:rPr>
              <a:t>gene </a:t>
            </a:r>
            <a:r>
              <a:rPr sz="3200" b="1" dirty="0">
                <a:latin typeface="Calibri"/>
                <a:cs typeface="Calibri"/>
              </a:rPr>
              <a:t>in </a:t>
            </a:r>
            <a:r>
              <a:rPr sz="3200" b="1" spc="-5" dirty="0">
                <a:latin typeface="Calibri"/>
                <a:cs typeface="Calibri"/>
              </a:rPr>
              <a:t>hpost</a:t>
            </a:r>
            <a:r>
              <a:rPr sz="3200" b="1" spc="-114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cell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Restriction </a:t>
            </a:r>
            <a:r>
              <a:rPr sz="3200" b="1" spc="-10" dirty="0">
                <a:latin typeface="Calibri"/>
                <a:cs typeface="Calibri"/>
              </a:rPr>
              <a:t>enzyme:to </a:t>
            </a:r>
            <a:r>
              <a:rPr sz="3200" b="1" spc="-5" dirty="0">
                <a:latin typeface="Calibri"/>
                <a:cs typeface="Calibri"/>
              </a:rPr>
              <a:t>cut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dna</a:t>
            </a:r>
            <a:endParaRPr sz="3200">
              <a:latin typeface="Calibri"/>
              <a:cs typeface="Calibri"/>
            </a:endParaRPr>
          </a:p>
          <a:p>
            <a:pPr marL="355600" marR="46863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DNA </a:t>
            </a:r>
            <a:r>
              <a:rPr sz="3200" b="1" spc="-10" dirty="0">
                <a:latin typeface="Calibri"/>
                <a:cs typeface="Calibri"/>
              </a:rPr>
              <a:t>ligase:to </a:t>
            </a:r>
            <a:r>
              <a:rPr sz="3200" b="1" spc="-5" dirty="0">
                <a:latin typeface="Calibri"/>
                <a:cs typeface="Calibri"/>
              </a:rPr>
              <a:t>join </a:t>
            </a:r>
            <a:r>
              <a:rPr sz="3200" b="1" spc="-15" dirty="0">
                <a:latin typeface="Calibri"/>
                <a:cs typeface="Calibri"/>
              </a:rPr>
              <a:t>foreign </a:t>
            </a:r>
            <a:r>
              <a:rPr sz="3200" b="1" dirty="0">
                <a:latin typeface="Calibri"/>
                <a:cs typeface="Calibri"/>
              </a:rPr>
              <a:t>and </a:t>
            </a:r>
            <a:r>
              <a:rPr sz="3200" b="1" spc="-15" dirty="0">
                <a:latin typeface="Calibri"/>
                <a:cs typeface="Calibri"/>
              </a:rPr>
              <a:t>vector </a:t>
            </a:r>
            <a:r>
              <a:rPr sz="3200" b="1" dirty="0">
                <a:latin typeface="Calibri"/>
                <a:cs typeface="Calibri"/>
              </a:rPr>
              <a:t>DNA  </a:t>
            </a:r>
            <a:r>
              <a:rPr sz="3200" b="1" spc="-10" dirty="0">
                <a:latin typeface="Calibri"/>
                <a:cs typeface="Calibri"/>
              </a:rPr>
              <a:t>recombinant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DNA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Host cell: </a:t>
            </a:r>
            <a:r>
              <a:rPr sz="3200" b="1" dirty="0">
                <a:latin typeface="Calibri"/>
                <a:cs typeface="Calibri"/>
              </a:rPr>
              <a:t>in which the </a:t>
            </a:r>
            <a:r>
              <a:rPr sz="3200" b="1" spc="-10" dirty="0">
                <a:latin typeface="Calibri"/>
                <a:cs typeface="Calibri"/>
              </a:rPr>
              <a:t>recombinant </a:t>
            </a:r>
            <a:r>
              <a:rPr sz="3200" b="1" dirty="0">
                <a:latin typeface="Calibri"/>
                <a:cs typeface="Calibri"/>
              </a:rPr>
              <a:t>DNA </a:t>
            </a:r>
            <a:r>
              <a:rPr sz="3200" b="1" spc="-10" dirty="0">
                <a:latin typeface="Calibri"/>
                <a:cs typeface="Calibri"/>
              </a:rPr>
              <a:t>can  </a:t>
            </a:r>
            <a:r>
              <a:rPr sz="3200" b="1" spc="-15" dirty="0">
                <a:latin typeface="Calibri"/>
                <a:cs typeface="Calibri"/>
              </a:rPr>
              <a:t>replicate</a:t>
            </a:r>
            <a:r>
              <a:rPr sz="3200" spc="-1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0432" y="461899"/>
            <a:ext cx="52609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HOW </a:t>
            </a:r>
            <a:r>
              <a:rPr dirty="0"/>
              <a:t>IS </a:t>
            </a:r>
            <a:r>
              <a:rPr spc="-5" dirty="0"/>
              <a:t>DNA</a:t>
            </a:r>
            <a:r>
              <a:rPr spc="-75" dirty="0"/>
              <a:t> </a:t>
            </a:r>
            <a:r>
              <a:rPr spc="-15" dirty="0"/>
              <a:t>CLONED?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2438400"/>
            <a:ext cx="3380232" cy="320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61203" y="2438400"/>
            <a:ext cx="3015996" cy="3215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5400" y="2020823"/>
            <a:ext cx="2479548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31163" y="2075815"/>
            <a:ext cx="2194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Cell </a:t>
            </a:r>
            <a:r>
              <a:rPr sz="1800" dirty="0">
                <a:latin typeface="Calibri"/>
                <a:cs typeface="Calibri"/>
              </a:rPr>
              <a:t>Based </a:t>
            </a:r>
            <a:r>
              <a:rPr sz="1800" spc="-5" dirty="0">
                <a:latin typeface="Calibri"/>
                <a:cs typeface="Calibri"/>
              </a:rPr>
              <a:t>DNA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Cloning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03291" y="1944623"/>
            <a:ext cx="2331719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40833" y="1998929"/>
            <a:ext cx="204723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Cell </a:t>
            </a:r>
            <a:r>
              <a:rPr sz="1800" spc="-10" dirty="0">
                <a:latin typeface="Calibri"/>
                <a:cs typeface="Calibri"/>
              </a:rPr>
              <a:t>Free </a:t>
            </a:r>
            <a:r>
              <a:rPr sz="1800" spc="-5" dirty="0">
                <a:latin typeface="Calibri"/>
                <a:cs typeface="Calibri"/>
              </a:rPr>
              <a:t>DNA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Cloning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8661" y="461899"/>
            <a:ext cx="61810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CELL </a:t>
            </a:r>
            <a:r>
              <a:rPr spc="-10" dirty="0"/>
              <a:t>BASED </a:t>
            </a:r>
            <a:r>
              <a:rPr spc="-5" dirty="0"/>
              <a:t>DNA</a:t>
            </a:r>
            <a:r>
              <a:rPr spc="-70" dirty="0"/>
              <a:t> </a:t>
            </a:r>
            <a:r>
              <a:rPr spc="-15" dirty="0"/>
              <a:t>CLONING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647065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646430" algn="l"/>
                <a:tab pos="647065" algn="l"/>
              </a:tabLst>
            </a:pPr>
            <a:r>
              <a:rPr spc="-5" dirty="0"/>
              <a:t>DNA </a:t>
            </a:r>
            <a:r>
              <a:rPr dirty="0"/>
              <a:t>is </a:t>
            </a:r>
            <a:r>
              <a:rPr spc="-20" dirty="0"/>
              <a:t>extracted </a:t>
            </a:r>
            <a:r>
              <a:rPr spc="-10" dirty="0"/>
              <a:t>here from</a:t>
            </a:r>
            <a:r>
              <a:rPr spc="-20" dirty="0"/>
              <a:t> </a:t>
            </a:r>
            <a:r>
              <a:rPr dirty="0"/>
              <a:t>blood.</a:t>
            </a:r>
          </a:p>
          <a:p>
            <a:pPr marL="647065" marR="419734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646430" algn="l"/>
                <a:tab pos="647065" algn="l"/>
              </a:tabLst>
            </a:pPr>
            <a:r>
              <a:rPr spc="-10" dirty="0"/>
              <a:t>Restriction enzyme </a:t>
            </a:r>
            <a:r>
              <a:rPr spc="-5" dirty="0"/>
              <a:t>eg:Ecor1,Hind3 </a:t>
            </a:r>
            <a:r>
              <a:rPr spc="-25" dirty="0"/>
              <a:t>etc </a:t>
            </a:r>
            <a:r>
              <a:rPr spc="-5" dirty="0"/>
              <a:t>cut </a:t>
            </a:r>
            <a:r>
              <a:rPr dirty="0"/>
              <a:t>the  </a:t>
            </a:r>
            <a:r>
              <a:rPr spc="-5" dirty="0"/>
              <a:t>DNA </a:t>
            </a:r>
            <a:r>
              <a:rPr spc="-15" dirty="0"/>
              <a:t>into </a:t>
            </a:r>
            <a:r>
              <a:rPr dirty="0"/>
              <a:t>small</a:t>
            </a:r>
            <a:r>
              <a:rPr spc="-10" dirty="0"/>
              <a:t> </a:t>
            </a:r>
            <a:r>
              <a:rPr dirty="0"/>
              <a:t>pieces.</a:t>
            </a:r>
          </a:p>
          <a:p>
            <a:pPr marL="647065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737870" algn="l"/>
                <a:tab pos="738505" algn="l"/>
              </a:tabLst>
            </a:pPr>
            <a:r>
              <a:rPr b="0" dirty="0"/>
              <a:t>	</a:t>
            </a:r>
            <a:r>
              <a:rPr spc="-20" dirty="0"/>
              <a:t>Different </a:t>
            </a:r>
            <a:r>
              <a:rPr dirty="0"/>
              <a:t>DNA pieces </a:t>
            </a:r>
            <a:r>
              <a:rPr spc="-5" dirty="0"/>
              <a:t>cut with </a:t>
            </a:r>
            <a:r>
              <a:rPr dirty="0"/>
              <a:t>the same </a:t>
            </a:r>
            <a:r>
              <a:rPr spc="-5" dirty="0"/>
              <a:t>enzyme  </a:t>
            </a:r>
            <a:r>
              <a:rPr spc="-10" dirty="0"/>
              <a:t>can </a:t>
            </a:r>
            <a:r>
              <a:rPr spc="-5" dirty="0"/>
              <a:t>join </a:t>
            </a:r>
            <a:r>
              <a:rPr dirty="0"/>
              <a:t>or</a:t>
            </a:r>
            <a:r>
              <a:rPr spc="-10" dirty="0"/>
              <a:t> recombine.</a:t>
            </a:r>
          </a:p>
        </p:txBody>
      </p:sp>
      <p:sp>
        <p:nvSpPr>
          <p:cNvPr id="4" name="object 4"/>
          <p:cNvSpPr/>
          <p:nvPr/>
        </p:nvSpPr>
        <p:spPr>
          <a:xfrm>
            <a:off x="6001511" y="3925823"/>
            <a:ext cx="1976628" cy="1795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7448" y="461899"/>
            <a:ext cx="57632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CELL </a:t>
            </a:r>
            <a:r>
              <a:rPr dirty="0"/>
              <a:t>FREE </a:t>
            </a:r>
            <a:r>
              <a:rPr spc="-5" dirty="0"/>
              <a:t>DNA</a:t>
            </a:r>
            <a:r>
              <a:rPr spc="-65" dirty="0"/>
              <a:t> </a:t>
            </a:r>
            <a:r>
              <a:rPr spc="-15" dirty="0"/>
              <a:t>CLONING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357858"/>
            <a:ext cx="7791450" cy="285496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Developed </a:t>
            </a:r>
            <a:r>
              <a:rPr sz="3200" b="1" dirty="0">
                <a:latin typeface="Calibri"/>
                <a:cs typeface="Calibri"/>
              </a:rPr>
              <a:t>in </a:t>
            </a:r>
            <a:r>
              <a:rPr sz="3200" b="1" spc="-5" dirty="0">
                <a:latin typeface="Calibri"/>
                <a:cs typeface="Calibri"/>
              </a:rPr>
              <a:t>mid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35" dirty="0">
                <a:latin typeface="Calibri"/>
                <a:cs typeface="Calibri"/>
              </a:rPr>
              <a:t>1980’s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Nobel </a:t>
            </a:r>
            <a:r>
              <a:rPr sz="3200" b="1" spc="-15" dirty="0">
                <a:latin typeface="Calibri"/>
                <a:cs typeface="Calibri"/>
              </a:rPr>
              <a:t>prize was </a:t>
            </a:r>
            <a:r>
              <a:rPr sz="3200" b="1" spc="-10" dirty="0">
                <a:latin typeface="Calibri"/>
                <a:cs typeface="Calibri"/>
              </a:rPr>
              <a:t>given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5" dirty="0">
                <a:latin typeface="Calibri"/>
                <a:cs typeface="Calibri"/>
              </a:rPr>
              <a:t>Kary Mullis </a:t>
            </a:r>
            <a:r>
              <a:rPr sz="3200" b="1" dirty="0">
                <a:latin typeface="Calibri"/>
                <a:cs typeface="Calibri"/>
              </a:rPr>
              <a:t>in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1993</a:t>
            </a:r>
            <a:endParaRPr sz="3200">
              <a:latin typeface="Calibri"/>
              <a:cs typeface="Calibri"/>
            </a:endParaRPr>
          </a:p>
          <a:p>
            <a:pPr marL="355600" marR="63627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DNA </a:t>
            </a:r>
            <a:r>
              <a:rPr sz="3200" b="1" spc="-10" dirty="0">
                <a:latin typeface="Calibri"/>
                <a:cs typeface="Calibri"/>
              </a:rPr>
              <a:t>fragments can </a:t>
            </a:r>
            <a:r>
              <a:rPr sz="3200" b="1" dirty="0">
                <a:latin typeface="Calibri"/>
                <a:cs typeface="Calibri"/>
              </a:rPr>
              <a:t>be amplified in</a:t>
            </a:r>
            <a:r>
              <a:rPr sz="3200" b="1" spc="-1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large  </a:t>
            </a:r>
            <a:r>
              <a:rPr sz="3200" b="1" spc="-5" dirty="0">
                <a:latin typeface="Calibri"/>
                <a:cs typeface="Calibri"/>
              </a:rPr>
              <a:t>amounts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In </a:t>
            </a:r>
            <a:r>
              <a:rPr sz="3200" b="1" spc="-10" dirty="0">
                <a:latin typeface="Calibri"/>
                <a:cs typeface="Calibri"/>
              </a:rPr>
              <a:t>vitro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technique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842003"/>
            <a:ext cx="9144000" cy="2790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57427"/>
            <a:ext cx="9144000" cy="2823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4463"/>
            <a:ext cx="9144000" cy="3221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137659"/>
            <a:ext cx="9144000" cy="27203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6989" y="731342"/>
            <a:ext cx="55067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THERAPEUTIC</a:t>
            </a:r>
            <a:r>
              <a:rPr spc="-65" dirty="0"/>
              <a:t> </a:t>
            </a:r>
            <a:r>
              <a:rPr spc="-15" dirty="0"/>
              <a:t>CLONING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445" y="1759661"/>
            <a:ext cx="897064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97790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libri"/>
                <a:cs typeface="Calibri"/>
              </a:rPr>
              <a:t>Cloning </a:t>
            </a:r>
            <a:r>
              <a:rPr sz="3200" b="1" dirty="0">
                <a:latin typeface="Calibri"/>
                <a:cs typeface="Calibri"/>
              </a:rPr>
              <a:t>designed as </a:t>
            </a:r>
            <a:r>
              <a:rPr sz="3200" b="1" spc="-15" dirty="0">
                <a:latin typeface="Calibri"/>
                <a:cs typeface="Calibri"/>
              </a:rPr>
              <a:t>therapy </a:t>
            </a:r>
            <a:r>
              <a:rPr sz="3200" b="1" spc="-20" dirty="0">
                <a:latin typeface="Calibri"/>
                <a:cs typeface="Calibri"/>
              </a:rPr>
              <a:t>for </a:t>
            </a:r>
            <a:r>
              <a:rPr sz="3200" b="1" dirty="0">
                <a:latin typeface="Calibri"/>
                <a:cs typeface="Calibri"/>
              </a:rPr>
              <a:t>a disease. In  </a:t>
            </a:r>
            <a:r>
              <a:rPr sz="3200" b="1" spc="-10" dirty="0">
                <a:latin typeface="Calibri"/>
                <a:cs typeface="Calibri"/>
              </a:rPr>
              <a:t>therapeutic </a:t>
            </a:r>
            <a:r>
              <a:rPr sz="3200" b="1" spc="5" dirty="0">
                <a:latin typeface="Calibri"/>
                <a:cs typeface="Calibri"/>
              </a:rPr>
              <a:t>cloning,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5" dirty="0">
                <a:latin typeface="Calibri"/>
                <a:cs typeface="Calibri"/>
              </a:rPr>
              <a:t>nucleus </a:t>
            </a:r>
            <a:r>
              <a:rPr sz="3200" b="1" dirty="0">
                <a:latin typeface="Calibri"/>
                <a:cs typeface="Calibri"/>
              </a:rPr>
              <a:t>of a </a:t>
            </a:r>
            <a:r>
              <a:rPr sz="3200" b="1" spc="-5" dirty="0">
                <a:latin typeface="Calibri"/>
                <a:cs typeface="Calibri"/>
              </a:rPr>
              <a:t>cell, typically </a:t>
            </a:r>
            <a:r>
              <a:rPr sz="3200" b="1" dirty="0">
                <a:latin typeface="Calibri"/>
                <a:cs typeface="Calibri"/>
              </a:rPr>
              <a:t>a  skin </a:t>
            </a:r>
            <a:r>
              <a:rPr sz="3200" b="1" spc="-5" dirty="0">
                <a:latin typeface="Calibri"/>
                <a:cs typeface="Calibri"/>
              </a:rPr>
              <a:t>cell, </a:t>
            </a:r>
            <a:r>
              <a:rPr sz="3200" b="1" dirty="0">
                <a:latin typeface="Calibri"/>
                <a:cs typeface="Calibri"/>
              </a:rPr>
              <a:t>is </a:t>
            </a:r>
            <a:r>
              <a:rPr sz="3200" b="1" spc="-5" dirty="0">
                <a:latin typeface="Calibri"/>
                <a:cs typeface="Calibri"/>
              </a:rPr>
              <a:t>inserted </a:t>
            </a:r>
            <a:r>
              <a:rPr sz="3200" b="1" spc="-15" dirty="0">
                <a:latin typeface="Calibri"/>
                <a:cs typeface="Calibri"/>
              </a:rPr>
              <a:t>into </a:t>
            </a: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15" dirty="0">
                <a:latin typeface="Calibri"/>
                <a:cs typeface="Calibri"/>
              </a:rPr>
              <a:t>fertilized </a:t>
            </a:r>
            <a:r>
              <a:rPr sz="3200" b="1" spc="5" dirty="0">
                <a:latin typeface="Calibri"/>
                <a:cs typeface="Calibri"/>
              </a:rPr>
              <a:t>egg </a:t>
            </a:r>
            <a:r>
              <a:rPr sz="3200" b="1" spc="-5" dirty="0">
                <a:latin typeface="Calibri"/>
                <a:cs typeface="Calibri"/>
              </a:rPr>
              <a:t>whose  nucleus </a:t>
            </a:r>
            <a:r>
              <a:rPr sz="3200" b="1" dirty="0">
                <a:latin typeface="Calibri"/>
                <a:cs typeface="Calibri"/>
              </a:rPr>
              <a:t>has </a:t>
            </a:r>
            <a:r>
              <a:rPr sz="3200" b="1" spc="-5" dirty="0">
                <a:latin typeface="Calibri"/>
                <a:cs typeface="Calibri"/>
              </a:rPr>
              <a:t>been </a:t>
            </a:r>
            <a:r>
              <a:rPr sz="3200" b="1" spc="-15" dirty="0">
                <a:latin typeface="Calibri"/>
                <a:cs typeface="Calibri"/>
              </a:rPr>
              <a:t>removed. </a:t>
            </a:r>
            <a:r>
              <a:rPr sz="3200" b="1" spc="-5" dirty="0">
                <a:latin typeface="Calibri"/>
                <a:cs typeface="Calibri"/>
              </a:rPr>
              <a:t>The nucleated </a:t>
            </a:r>
            <a:r>
              <a:rPr sz="3200" b="1" spc="5" dirty="0">
                <a:latin typeface="Calibri"/>
                <a:cs typeface="Calibri"/>
              </a:rPr>
              <a:t>egg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begins 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dirty="0">
                <a:latin typeface="Calibri"/>
                <a:cs typeface="Calibri"/>
              </a:rPr>
              <a:t>divide </a:t>
            </a:r>
            <a:r>
              <a:rPr sz="3200" b="1" spc="-15" dirty="0">
                <a:latin typeface="Calibri"/>
                <a:cs typeface="Calibri"/>
              </a:rPr>
              <a:t>repeatedly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15" dirty="0">
                <a:latin typeface="Calibri"/>
                <a:cs typeface="Calibri"/>
              </a:rPr>
              <a:t>form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blastocyst.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930" y="1902078"/>
            <a:ext cx="77704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7260" marR="5080" indent="-2195195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0000"/>
                </a:solidFill>
              </a:rPr>
              <a:t>How is </a:t>
            </a:r>
            <a:r>
              <a:rPr sz="5400" spc="-15" dirty="0">
                <a:solidFill>
                  <a:srgbClr val="FF0000"/>
                </a:solidFill>
              </a:rPr>
              <a:t>Therapeutic </a:t>
            </a:r>
            <a:r>
              <a:rPr sz="5400" spc="-5" dirty="0">
                <a:solidFill>
                  <a:srgbClr val="FF0000"/>
                </a:solidFill>
              </a:rPr>
              <a:t>Cloning  </a:t>
            </a:r>
            <a:r>
              <a:rPr sz="5400" spc="-20" dirty="0">
                <a:solidFill>
                  <a:srgbClr val="FF0000"/>
                </a:solidFill>
              </a:rPr>
              <a:t>Performed?</a:t>
            </a:r>
            <a:endParaRPr sz="5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5416" y="6807"/>
            <a:ext cx="7302500" cy="568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5880" algn="ctr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Calibri"/>
                <a:cs typeface="Calibri"/>
              </a:rPr>
              <a:t>Therapeutic </a:t>
            </a:r>
            <a:r>
              <a:rPr sz="3200" b="1" dirty="0">
                <a:latin typeface="Calibri"/>
                <a:cs typeface="Calibri"/>
              </a:rPr>
              <a:t>cloning is another </a:t>
            </a:r>
            <a:r>
              <a:rPr sz="3200" b="1" spc="-10" dirty="0">
                <a:latin typeface="Calibri"/>
                <a:cs typeface="Calibri"/>
              </a:rPr>
              <a:t>phrase </a:t>
            </a:r>
            <a:r>
              <a:rPr sz="3200" b="1" spc="-20" dirty="0">
                <a:latin typeface="Calibri"/>
                <a:cs typeface="Calibri"/>
              </a:rPr>
              <a:t>for </a:t>
            </a:r>
            <a:r>
              <a:rPr sz="3200" b="1" dirty="0">
                <a:latin typeface="Calibri"/>
                <a:cs typeface="Calibri"/>
              </a:rPr>
              <a:t>a  </a:t>
            </a:r>
            <a:r>
              <a:rPr sz="3200" b="1" spc="-10" dirty="0">
                <a:latin typeface="Calibri"/>
                <a:cs typeface="Calibri"/>
              </a:rPr>
              <a:t>procedure </a:t>
            </a:r>
            <a:r>
              <a:rPr sz="3200" b="1" spc="-5" dirty="0">
                <a:latin typeface="Calibri"/>
                <a:cs typeface="Calibri"/>
              </a:rPr>
              <a:t>known </a:t>
            </a:r>
            <a:r>
              <a:rPr sz="3200" b="1" dirty="0">
                <a:latin typeface="Calibri"/>
                <a:cs typeface="Calibri"/>
              </a:rPr>
              <a:t>as </a:t>
            </a:r>
            <a:r>
              <a:rPr sz="3200" b="1" spc="-5" dirty="0">
                <a:latin typeface="Calibri"/>
                <a:cs typeface="Calibri"/>
              </a:rPr>
              <a:t>somatic cell </a:t>
            </a:r>
            <a:r>
              <a:rPr sz="3200" b="1" dirty="0">
                <a:latin typeface="Calibri"/>
                <a:cs typeface="Calibri"/>
              </a:rPr>
              <a:t>nuclear  </a:t>
            </a:r>
            <a:r>
              <a:rPr sz="3200" b="1" spc="-20" dirty="0">
                <a:latin typeface="Calibri"/>
                <a:cs typeface="Calibri"/>
              </a:rPr>
              <a:t>transfer </a:t>
            </a:r>
            <a:r>
              <a:rPr sz="3200" b="1" dirty="0">
                <a:latin typeface="Calibri"/>
                <a:cs typeface="Calibri"/>
              </a:rPr>
              <a:t>(SCNT). </a:t>
            </a:r>
            <a:r>
              <a:rPr sz="3200" b="1" spc="-10" dirty="0">
                <a:latin typeface="Calibri"/>
                <a:cs typeface="Calibri"/>
              </a:rPr>
              <a:t>Here's </a:t>
            </a:r>
            <a:r>
              <a:rPr sz="3200" b="1" dirty="0">
                <a:latin typeface="Calibri"/>
                <a:cs typeface="Calibri"/>
              </a:rPr>
              <a:t>how it</a:t>
            </a:r>
            <a:r>
              <a:rPr sz="3200" b="1" spc="-10" dirty="0">
                <a:latin typeface="Calibri"/>
                <a:cs typeface="Calibri"/>
              </a:rPr>
              <a:t> works:</a:t>
            </a:r>
            <a:endParaRPr sz="3200">
              <a:latin typeface="Calibri"/>
              <a:cs typeface="Calibri"/>
            </a:endParaRPr>
          </a:p>
          <a:p>
            <a:pPr marL="302895" algn="ctr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5" dirty="0">
                <a:latin typeface="Calibri"/>
                <a:cs typeface="Calibri"/>
              </a:rPr>
              <a:t>scientist </a:t>
            </a:r>
            <a:r>
              <a:rPr sz="3200" b="1" spc="-15" dirty="0">
                <a:latin typeface="Calibri"/>
                <a:cs typeface="Calibri"/>
              </a:rPr>
              <a:t>extracts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5" dirty="0">
                <a:latin typeface="Calibri"/>
                <a:cs typeface="Calibri"/>
              </a:rPr>
              <a:t>nucleus </a:t>
            </a:r>
            <a:r>
              <a:rPr sz="3200" b="1" spc="-10" dirty="0">
                <a:latin typeface="Calibri"/>
                <a:cs typeface="Calibri"/>
              </a:rPr>
              <a:t>from</a:t>
            </a:r>
            <a:r>
              <a:rPr sz="3200" b="1" spc="-114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</a:t>
            </a:r>
            <a:endParaRPr sz="3200">
              <a:latin typeface="Calibri"/>
              <a:cs typeface="Calibri"/>
            </a:endParaRPr>
          </a:p>
          <a:p>
            <a:pPr marR="60325" algn="ctr">
              <a:lnSpc>
                <a:spcPct val="100000"/>
              </a:lnSpc>
              <a:spcBef>
                <a:spcPts val="5"/>
              </a:spcBef>
            </a:pPr>
            <a:r>
              <a:rPr sz="3200" b="1" spc="5" dirty="0">
                <a:latin typeface="Calibri"/>
                <a:cs typeface="Calibri"/>
              </a:rPr>
              <a:t>egg</a:t>
            </a:r>
            <a:endParaRPr sz="3200">
              <a:latin typeface="Calibri"/>
              <a:cs typeface="Calibri"/>
            </a:endParaRPr>
          </a:p>
          <a:p>
            <a:pPr marL="1056640" marR="5080" indent="-835660">
              <a:lnSpc>
                <a:spcPct val="100000"/>
              </a:lnSpc>
              <a:spcBef>
                <a:spcPts val="765"/>
              </a:spcBef>
              <a:tabLst>
                <a:tab pos="1442085" algn="l"/>
              </a:tabLst>
            </a:pPr>
            <a:r>
              <a:rPr sz="3200" b="1" spc="-5" dirty="0">
                <a:latin typeface="Calibri"/>
                <a:cs typeface="Calibri"/>
              </a:rPr>
              <a:t>The </a:t>
            </a:r>
            <a:r>
              <a:rPr sz="3200" b="1" dirty="0">
                <a:latin typeface="Calibri"/>
                <a:cs typeface="Calibri"/>
              </a:rPr>
              <a:t>nucleus holds the </a:t>
            </a:r>
            <a:r>
              <a:rPr sz="3200" b="1" spc="-15" dirty="0">
                <a:latin typeface="Calibri"/>
                <a:cs typeface="Calibri"/>
              </a:rPr>
              <a:t>genetic </a:t>
            </a:r>
            <a:r>
              <a:rPr sz="3200" b="1" spc="-10" dirty="0">
                <a:latin typeface="Calibri"/>
                <a:cs typeface="Calibri"/>
              </a:rPr>
              <a:t>material </a:t>
            </a:r>
            <a:r>
              <a:rPr sz="3200" b="1" spc="-20" dirty="0">
                <a:latin typeface="Calibri"/>
                <a:cs typeface="Calibri"/>
              </a:rPr>
              <a:t>for  </a:t>
            </a:r>
            <a:r>
              <a:rPr sz="3200" b="1" dirty="0">
                <a:latin typeface="Calibri"/>
                <a:cs typeface="Calibri"/>
              </a:rPr>
              <a:t>a	human or </a:t>
            </a:r>
            <a:r>
              <a:rPr sz="3200" b="1" spc="-15" dirty="0">
                <a:latin typeface="Calibri"/>
                <a:cs typeface="Calibri"/>
              </a:rPr>
              <a:t>laboratory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animal</a:t>
            </a:r>
            <a:endParaRPr sz="3200">
              <a:latin typeface="Calibri"/>
              <a:cs typeface="Calibri"/>
            </a:endParaRPr>
          </a:p>
          <a:p>
            <a:pPr marL="17145" marR="64769" indent="565150">
              <a:lnSpc>
                <a:spcPct val="100000"/>
              </a:lnSpc>
              <a:spcBef>
                <a:spcPts val="770"/>
              </a:spcBef>
            </a:pPr>
            <a:r>
              <a:rPr sz="3200" b="1" spc="-5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scientist </a:t>
            </a:r>
            <a:r>
              <a:rPr sz="3200" b="1" dirty="0">
                <a:latin typeface="Calibri"/>
                <a:cs typeface="Calibri"/>
              </a:rPr>
              <a:t>then </a:t>
            </a:r>
            <a:r>
              <a:rPr sz="3200" b="1" spc="-25" dirty="0">
                <a:latin typeface="Calibri"/>
                <a:cs typeface="Calibri"/>
              </a:rPr>
              <a:t>takes </a:t>
            </a: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5" dirty="0">
                <a:latin typeface="Calibri"/>
                <a:cs typeface="Calibri"/>
              </a:rPr>
              <a:t>somatic cell,  </a:t>
            </a:r>
            <a:r>
              <a:rPr sz="3200" b="1" dirty="0">
                <a:latin typeface="Calibri"/>
                <a:cs typeface="Calibri"/>
              </a:rPr>
              <a:t>which is </a:t>
            </a:r>
            <a:r>
              <a:rPr sz="3200" b="1" spc="-20" dirty="0">
                <a:latin typeface="Calibri"/>
                <a:cs typeface="Calibri"/>
              </a:rPr>
              <a:t>any </a:t>
            </a:r>
            <a:r>
              <a:rPr sz="3200" b="1" dirty="0">
                <a:latin typeface="Calibri"/>
                <a:cs typeface="Calibri"/>
              </a:rPr>
              <a:t>body cell other than an </a:t>
            </a:r>
            <a:r>
              <a:rPr sz="3200" b="1" spc="5" dirty="0">
                <a:latin typeface="Calibri"/>
                <a:cs typeface="Calibri"/>
              </a:rPr>
              <a:t>egg </a:t>
            </a:r>
            <a:r>
              <a:rPr sz="3200" b="1" dirty="0">
                <a:latin typeface="Calibri"/>
                <a:cs typeface="Calibri"/>
              </a:rPr>
              <a:t>or  sperm, and also </a:t>
            </a:r>
            <a:r>
              <a:rPr sz="3200" b="1" spc="-20" dirty="0">
                <a:latin typeface="Calibri"/>
                <a:cs typeface="Calibri"/>
              </a:rPr>
              <a:t>extract </a:t>
            </a:r>
            <a:r>
              <a:rPr sz="3200" b="1" spc="-5" dirty="0">
                <a:latin typeface="Calibri"/>
                <a:cs typeface="Calibri"/>
              </a:rPr>
              <a:t>the </a:t>
            </a:r>
            <a:r>
              <a:rPr sz="3200" b="1" dirty="0">
                <a:latin typeface="Calibri"/>
                <a:cs typeface="Calibri"/>
              </a:rPr>
              <a:t>nucleus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from</a:t>
            </a:r>
            <a:endParaRPr sz="3200">
              <a:latin typeface="Calibri"/>
              <a:cs typeface="Calibri"/>
            </a:endParaRPr>
          </a:p>
          <a:p>
            <a:pPr marL="2972435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latin typeface="Calibri"/>
                <a:cs typeface="Calibri"/>
              </a:rPr>
              <a:t>this</a:t>
            </a:r>
            <a:r>
              <a:rPr sz="3200" b="1" spc="-5" dirty="0">
                <a:latin typeface="Calibri"/>
                <a:cs typeface="Calibri"/>
              </a:rPr>
              <a:t> cell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562" y="3734561"/>
            <a:ext cx="228600" cy="485140"/>
          </a:xfrm>
          <a:custGeom>
            <a:avLst/>
            <a:gdLst/>
            <a:ahLst/>
            <a:cxnLst/>
            <a:rect l="l" t="t" r="r" b="b"/>
            <a:pathLst>
              <a:path w="228600" h="485139">
                <a:moveTo>
                  <a:pt x="114300" y="0"/>
                </a:moveTo>
                <a:lnTo>
                  <a:pt x="114300" y="121157"/>
                </a:lnTo>
                <a:lnTo>
                  <a:pt x="0" y="121157"/>
                </a:lnTo>
                <a:lnTo>
                  <a:pt x="0" y="363474"/>
                </a:lnTo>
                <a:lnTo>
                  <a:pt x="114300" y="363474"/>
                </a:lnTo>
                <a:lnTo>
                  <a:pt x="114300" y="484631"/>
                </a:lnTo>
                <a:lnTo>
                  <a:pt x="228600" y="242315"/>
                </a:lnTo>
                <a:lnTo>
                  <a:pt x="1143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6562" y="3734561"/>
            <a:ext cx="228600" cy="485140"/>
          </a:xfrm>
          <a:custGeom>
            <a:avLst/>
            <a:gdLst/>
            <a:ahLst/>
            <a:cxnLst/>
            <a:rect l="l" t="t" r="r" b="b"/>
            <a:pathLst>
              <a:path w="228600" h="485139">
                <a:moveTo>
                  <a:pt x="0" y="121157"/>
                </a:moveTo>
                <a:lnTo>
                  <a:pt x="114300" y="121157"/>
                </a:lnTo>
                <a:lnTo>
                  <a:pt x="114300" y="0"/>
                </a:lnTo>
                <a:lnTo>
                  <a:pt x="228600" y="242315"/>
                </a:lnTo>
                <a:lnTo>
                  <a:pt x="114300" y="484631"/>
                </a:lnTo>
                <a:lnTo>
                  <a:pt x="114300" y="363474"/>
                </a:lnTo>
                <a:lnTo>
                  <a:pt x="0" y="363474"/>
                </a:lnTo>
                <a:lnTo>
                  <a:pt x="0" y="121157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562" y="2667761"/>
            <a:ext cx="228600" cy="485140"/>
          </a:xfrm>
          <a:custGeom>
            <a:avLst/>
            <a:gdLst/>
            <a:ahLst/>
            <a:cxnLst/>
            <a:rect l="l" t="t" r="r" b="b"/>
            <a:pathLst>
              <a:path w="228600" h="485139">
                <a:moveTo>
                  <a:pt x="114300" y="0"/>
                </a:moveTo>
                <a:lnTo>
                  <a:pt x="114300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114300" y="363474"/>
                </a:lnTo>
                <a:lnTo>
                  <a:pt x="114300" y="484632"/>
                </a:lnTo>
                <a:lnTo>
                  <a:pt x="228600" y="242315"/>
                </a:lnTo>
                <a:lnTo>
                  <a:pt x="1143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562" y="2667761"/>
            <a:ext cx="228600" cy="485140"/>
          </a:xfrm>
          <a:custGeom>
            <a:avLst/>
            <a:gdLst/>
            <a:ahLst/>
            <a:cxnLst/>
            <a:rect l="l" t="t" r="r" b="b"/>
            <a:pathLst>
              <a:path w="228600" h="485139">
                <a:moveTo>
                  <a:pt x="0" y="121158"/>
                </a:moveTo>
                <a:lnTo>
                  <a:pt x="114300" y="121158"/>
                </a:lnTo>
                <a:lnTo>
                  <a:pt x="114300" y="0"/>
                </a:lnTo>
                <a:lnTo>
                  <a:pt x="228600" y="242315"/>
                </a:lnTo>
                <a:lnTo>
                  <a:pt x="114300" y="484632"/>
                </a:lnTo>
                <a:lnTo>
                  <a:pt x="114300" y="363474"/>
                </a:lnTo>
                <a:lnTo>
                  <a:pt x="0" y="363474"/>
                </a:lnTo>
                <a:lnTo>
                  <a:pt x="0" y="121158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6562" y="1753361"/>
            <a:ext cx="228600" cy="485140"/>
          </a:xfrm>
          <a:custGeom>
            <a:avLst/>
            <a:gdLst/>
            <a:ahLst/>
            <a:cxnLst/>
            <a:rect l="l" t="t" r="r" b="b"/>
            <a:pathLst>
              <a:path w="228600" h="485139">
                <a:moveTo>
                  <a:pt x="114300" y="0"/>
                </a:moveTo>
                <a:lnTo>
                  <a:pt x="114300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114300" y="363474"/>
                </a:lnTo>
                <a:lnTo>
                  <a:pt x="114300" y="484632"/>
                </a:lnTo>
                <a:lnTo>
                  <a:pt x="228600" y="242315"/>
                </a:lnTo>
                <a:lnTo>
                  <a:pt x="1143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6562" y="1753361"/>
            <a:ext cx="228600" cy="485140"/>
          </a:xfrm>
          <a:custGeom>
            <a:avLst/>
            <a:gdLst/>
            <a:ahLst/>
            <a:cxnLst/>
            <a:rect l="l" t="t" r="r" b="b"/>
            <a:pathLst>
              <a:path w="228600" h="485139">
                <a:moveTo>
                  <a:pt x="0" y="121158"/>
                </a:moveTo>
                <a:lnTo>
                  <a:pt x="114300" y="121158"/>
                </a:lnTo>
                <a:lnTo>
                  <a:pt x="114300" y="0"/>
                </a:lnTo>
                <a:lnTo>
                  <a:pt x="228600" y="242315"/>
                </a:lnTo>
                <a:lnTo>
                  <a:pt x="114300" y="484632"/>
                </a:lnTo>
                <a:lnTo>
                  <a:pt x="114300" y="363474"/>
                </a:lnTo>
                <a:lnTo>
                  <a:pt x="0" y="363474"/>
                </a:lnTo>
                <a:lnTo>
                  <a:pt x="0" y="121158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6549" y="235407"/>
            <a:ext cx="7695565" cy="5099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21615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libri"/>
                <a:cs typeface="Calibri"/>
              </a:rPr>
              <a:t>The </a:t>
            </a:r>
            <a:r>
              <a:rPr sz="3200" b="1" dirty="0">
                <a:latin typeface="Calibri"/>
                <a:cs typeface="Calibri"/>
              </a:rPr>
              <a:t>nucleus </a:t>
            </a:r>
            <a:r>
              <a:rPr sz="3200" b="1" spc="-5" dirty="0">
                <a:latin typeface="Calibri"/>
                <a:cs typeface="Calibri"/>
              </a:rPr>
              <a:t>that </a:t>
            </a:r>
            <a:r>
              <a:rPr sz="3200" b="1" dirty="0">
                <a:latin typeface="Calibri"/>
                <a:cs typeface="Calibri"/>
              </a:rPr>
              <a:t>is </a:t>
            </a:r>
            <a:r>
              <a:rPr sz="3200" b="1" spc="-20" dirty="0">
                <a:latin typeface="Calibri"/>
                <a:cs typeface="Calibri"/>
              </a:rPr>
              <a:t>extracted </a:t>
            </a:r>
            <a:r>
              <a:rPr sz="3200" b="1" spc="-10" dirty="0">
                <a:latin typeface="Calibri"/>
                <a:cs typeface="Calibri"/>
              </a:rPr>
              <a:t>from </a:t>
            </a:r>
            <a:r>
              <a:rPr sz="3200" b="1" dirty="0">
                <a:latin typeface="Calibri"/>
                <a:cs typeface="Calibri"/>
              </a:rPr>
              <a:t>the  </a:t>
            </a:r>
            <a:r>
              <a:rPr sz="3200" b="1" spc="-5" dirty="0">
                <a:latin typeface="Calibri"/>
                <a:cs typeface="Calibri"/>
              </a:rPr>
              <a:t>somatic cell </a:t>
            </a:r>
            <a:r>
              <a:rPr sz="3200" b="1" dirty="0">
                <a:latin typeface="Calibri"/>
                <a:cs typeface="Calibri"/>
              </a:rPr>
              <a:t>in the </a:t>
            </a:r>
            <a:r>
              <a:rPr sz="3200" b="1" spc="-10" dirty="0">
                <a:latin typeface="Calibri"/>
                <a:cs typeface="Calibri"/>
              </a:rPr>
              <a:t>patient </a:t>
            </a:r>
            <a:r>
              <a:rPr sz="3200" b="1" dirty="0">
                <a:latin typeface="Calibri"/>
                <a:cs typeface="Calibri"/>
              </a:rPr>
              <a:t>is </a:t>
            </a:r>
            <a:r>
              <a:rPr sz="3200" b="1" spc="-5" dirty="0">
                <a:latin typeface="Calibri"/>
                <a:cs typeface="Calibri"/>
              </a:rPr>
              <a:t>then inserted  </a:t>
            </a:r>
            <a:r>
              <a:rPr sz="3200" b="1" spc="-15" dirty="0">
                <a:latin typeface="Calibri"/>
                <a:cs typeface="Calibri"/>
              </a:rPr>
              <a:t>into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15" dirty="0">
                <a:latin typeface="Calibri"/>
                <a:cs typeface="Calibri"/>
              </a:rPr>
              <a:t>egg, </a:t>
            </a:r>
            <a:r>
              <a:rPr sz="3200" b="1" dirty="0">
                <a:latin typeface="Calibri"/>
                <a:cs typeface="Calibri"/>
              </a:rPr>
              <a:t>which had its nucleus</a:t>
            </a:r>
            <a:r>
              <a:rPr sz="3200" b="1" spc="-1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previously  </a:t>
            </a:r>
            <a:r>
              <a:rPr sz="3200" b="1" spc="-15" dirty="0">
                <a:latin typeface="Calibri"/>
                <a:cs typeface="Calibri"/>
              </a:rPr>
              <a:t>removed</a:t>
            </a:r>
            <a:endParaRPr sz="3200">
              <a:latin typeface="Calibri"/>
              <a:cs typeface="Calibri"/>
            </a:endParaRPr>
          </a:p>
          <a:p>
            <a:pPr marL="576580" marR="318135" indent="114300">
              <a:lnSpc>
                <a:spcPct val="100000"/>
              </a:lnSpc>
              <a:spcBef>
                <a:spcPts val="775"/>
              </a:spcBef>
            </a:pPr>
            <a:r>
              <a:rPr sz="3200" b="1" dirty="0">
                <a:latin typeface="Calibri"/>
                <a:cs typeface="Calibri"/>
              </a:rPr>
              <a:t>In a </a:t>
            </a:r>
            <a:r>
              <a:rPr sz="3200" b="1" spc="-10" dirty="0">
                <a:latin typeface="Calibri"/>
                <a:cs typeface="Calibri"/>
              </a:rPr>
              <a:t>very </a:t>
            </a:r>
            <a:r>
              <a:rPr sz="3200" b="1" dirty="0">
                <a:latin typeface="Calibri"/>
                <a:cs typeface="Calibri"/>
              </a:rPr>
              <a:t>basic sense, it's a </a:t>
            </a:r>
            <a:r>
              <a:rPr sz="3200" b="1" spc="-10" dirty="0">
                <a:latin typeface="Calibri"/>
                <a:cs typeface="Calibri"/>
              </a:rPr>
              <a:t>procedure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  </a:t>
            </a:r>
            <a:r>
              <a:rPr sz="3200" b="1" spc="-5" dirty="0">
                <a:latin typeface="Calibri"/>
                <a:cs typeface="Calibri"/>
              </a:rPr>
              <a:t>substitution. The </a:t>
            </a:r>
            <a:r>
              <a:rPr sz="3200" b="1" spc="5" dirty="0">
                <a:latin typeface="Calibri"/>
                <a:cs typeface="Calibri"/>
              </a:rPr>
              <a:t>egg </a:t>
            </a:r>
            <a:r>
              <a:rPr sz="3200" b="1" spc="-5" dirty="0">
                <a:latin typeface="Calibri"/>
                <a:cs typeface="Calibri"/>
              </a:rPr>
              <a:t>now </a:t>
            </a:r>
            <a:r>
              <a:rPr sz="3200" b="1" spc="-10" dirty="0">
                <a:latin typeface="Calibri"/>
                <a:cs typeface="Calibri"/>
              </a:rPr>
              <a:t>contains</a:t>
            </a:r>
            <a:r>
              <a:rPr sz="3200" b="1" spc="-1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endParaRPr sz="3200">
              <a:latin typeface="Calibri"/>
              <a:cs typeface="Calibri"/>
            </a:endParaRPr>
          </a:p>
          <a:p>
            <a:pPr marL="377190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patient's </a:t>
            </a:r>
            <a:r>
              <a:rPr sz="3200" b="1" spc="-15" dirty="0">
                <a:latin typeface="Calibri"/>
                <a:cs typeface="Calibri"/>
              </a:rPr>
              <a:t>genetic </a:t>
            </a:r>
            <a:r>
              <a:rPr sz="3200" b="1" spc="-10" dirty="0">
                <a:latin typeface="Calibri"/>
                <a:cs typeface="Calibri"/>
              </a:rPr>
              <a:t>material, </a:t>
            </a:r>
            <a:r>
              <a:rPr sz="3200" b="1" dirty="0">
                <a:latin typeface="Calibri"/>
                <a:cs typeface="Calibri"/>
              </a:rPr>
              <a:t>or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instructions</a:t>
            </a:r>
            <a:endParaRPr sz="3200">
              <a:latin typeface="Calibri"/>
              <a:cs typeface="Calibri"/>
            </a:endParaRPr>
          </a:p>
          <a:p>
            <a:pPr marL="60960" marR="57785" indent="934085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latin typeface="Calibri"/>
                <a:cs typeface="Calibri"/>
              </a:rPr>
              <a:t>It is </a:t>
            </a:r>
            <a:r>
              <a:rPr sz="3200" b="1" spc="-10" dirty="0">
                <a:latin typeface="Calibri"/>
                <a:cs typeface="Calibri"/>
              </a:rPr>
              <a:t>stimulated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dirty="0">
                <a:latin typeface="Calibri"/>
                <a:cs typeface="Calibri"/>
              </a:rPr>
              <a:t>divide and shortly  </a:t>
            </a:r>
            <a:r>
              <a:rPr sz="3200" b="1" spc="-10" dirty="0">
                <a:latin typeface="Calibri"/>
                <a:cs typeface="Calibri"/>
              </a:rPr>
              <a:t>thereafter forms </a:t>
            </a: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15" dirty="0">
                <a:latin typeface="Calibri"/>
                <a:cs typeface="Calibri"/>
              </a:rPr>
              <a:t>cluster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cells </a:t>
            </a:r>
            <a:r>
              <a:rPr sz="3200" b="1" dirty="0">
                <a:latin typeface="Calibri"/>
                <a:cs typeface="Calibri"/>
              </a:rPr>
              <a:t>known as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marL="2998470">
              <a:lnSpc>
                <a:spcPct val="100000"/>
              </a:lnSpc>
            </a:pPr>
            <a:r>
              <a:rPr sz="3200" b="1" spc="-15" dirty="0">
                <a:latin typeface="Calibri"/>
                <a:cs typeface="Calibri"/>
              </a:rPr>
              <a:t>blastocyst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762" y="305561"/>
            <a:ext cx="381000" cy="485140"/>
          </a:xfrm>
          <a:custGeom>
            <a:avLst/>
            <a:gdLst/>
            <a:ahLst/>
            <a:cxnLst/>
            <a:rect l="l" t="t" r="r" b="b"/>
            <a:pathLst>
              <a:path w="381000" h="485140">
                <a:moveTo>
                  <a:pt x="190500" y="0"/>
                </a:moveTo>
                <a:lnTo>
                  <a:pt x="190500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190500" y="363474"/>
                </a:lnTo>
                <a:lnTo>
                  <a:pt x="190500" y="484632"/>
                </a:lnTo>
                <a:lnTo>
                  <a:pt x="381000" y="242316"/>
                </a:lnTo>
                <a:lnTo>
                  <a:pt x="1905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762" y="305561"/>
            <a:ext cx="381000" cy="485140"/>
          </a:xfrm>
          <a:custGeom>
            <a:avLst/>
            <a:gdLst/>
            <a:ahLst/>
            <a:cxnLst/>
            <a:rect l="l" t="t" r="r" b="b"/>
            <a:pathLst>
              <a:path w="381000" h="485140">
                <a:moveTo>
                  <a:pt x="0" y="121158"/>
                </a:moveTo>
                <a:lnTo>
                  <a:pt x="190500" y="121158"/>
                </a:lnTo>
                <a:lnTo>
                  <a:pt x="190500" y="0"/>
                </a:lnTo>
                <a:lnTo>
                  <a:pt x="381000" y="242316"/>
                </a:lnTo>
                <a:lnTo>
                  <a:pt x="190500" y="484632"/>
                </a:lnTo>
                <a:lnTo>
                  <a:pt x="190500" y="363474"/>
                </a:lnTo>
                <a:lnTo>
                  <a:pt x="0" y="363474"/>
                </a:lnTo>
                <a:lnTo>
                  <a:pt x="0" y="121158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762" y="3734561"/>
            <a:ext cx="304800" cy="485140"/>
          </a:xfrm>
          <a:custGeom>
            <a:avLst/>
            <a:gdLst/>
            <a:ahLst/>
            <a:cxnLst/>
            <a:rect l="l" t="t" r="r" b="b"/>
            <a:pathLst>
              <a:path w="304800" h="485139">
                <a:moveTo>
                  <a:pt x="152400" y="0"/>
                </a:moveTo>
                <a:lnTo>
                  <a:pt x="152400" y="121157"/>
                </a:lnTo>
                <a:lnTo>
                  <a:pt x="0" y="121157"/>
                </a:lnTo>
                <a:lnTo>
                  <a:pt x="0" y="363474"/>
                </a:lnTo>
                <a:lnTo>
                  <a:pt x="152400" y="363474"/>
                </a:lnTo>
                <a:lnTo>
                  <a:pt x="152400" y="484631"/>
                </a:lnTo>
                <a:lnTo>
                  <a:pt x="304800" y="242315"/>
                </a:lnTo>
                <a:lnTo>
                  <a:pt x="1524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762" y="3734561"/>
            <a:ext cx="304800" cy="485140"/>
          </a:xfrm>
          <a:custGeom>
            <a:avLst/>
            <a:gdLst/>
            <a:ahLst/>
            <a:cxnLst/>
            <a:rect l="l" t="t" r="r" b="b"/>
            <a:pathLst>
              <a:path w="304800" h="485139">
                <a:moveTo>
                  <a:pt x="0" y="121157"/>
                </a:moveTo>
                <a:lnTo>
                  <a:pt x="152400" y="121157"/>
                </a:lnTo>
                <a:lnTo>
                  <a:pt x="152400" y="0"/>
                </a:lnTo>
                <a:lnTo>
                  <a:pt x="304800" y="242315"/>
                </a:lnTo>
                <a:lnTo>
                  <a:pt x="152400" y="484631"/>
                </a:lnTo>
                <a:lnTo>
                  <a:pt x="152400" y="363474"/>
                </a:lnTo>
                <a:lnTo>
                  <a:pt x="0" y="363474"/>
                </a:lnTo>
                <a:lnTo>
                  <a:pt x="0" y="121157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762" y="2362961"/>
            <a:ext cx="304800" cy="485140"/>
          </a:xfrm>
          <a:custGeom>
            <a:avLst/>
            <a:gdLst/>
            <a:ahLst/>
            <a:cxnLst/>
            <a:rect l="l" t="t" r="r" b="b"/>
            <a:pathLst>
              <a:path w="304800" h="485139">
                <a:moveTo>
                  <a:pt x="152400" y="0"/>
                </a:moveTo>
                <a:lnTo>
                  <a:pt x="152400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152400" y="363474"/>
                </a:lnTo>
                <a:lnTo>
                  <a:pt x="152400" y="484632"/>
                </a:lnTo>
                <a:lnTo>
                  <a:pt x="304800" y="242315"/>
                </a:lnTo>
                <a:lnTo>
                  <a:pt x="1524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762" y="2362961"/>
            <a:ext cx="304800" cy="485140"/>
          </a:xfrm>
          <a:custGeom>
            <a:avLst/>
            <a:gdLst/>
            <a:ahLst/>
            <a:cxnLst/>
            <a:rect l="l" t="t" r="r" b="b"/>
            <a:pathLst>
              <a:path w="304800" h="485139">
                <a:moveTo>
                  <a:pt x="0" y="121158"/>
                </a:moveTo>
                <a:lnTo>
                  <a:pt x="152400" y="121158"/>
                </a:lnTo>
                <a:lnTo>
                  <a:pt x="152400" y="0"/>
                </a:lnTo>
                <a:lnTo>
                  <a:pt x="304800" y="242315"/>
                </a:lnTo>
                <a:lnTo>
                  <a:pt x="152400" y="484632"/>
                </a:lnTo>
                <a:lnTo>
                  <a:pt x="152400" y="363474"/>
                </a:lnTo>
                <a:lnTo>
                  <a:pt x="0" y="363474"/>
                </a:lnTo>
                <a:lnTo>
                  <a:pt x="0" y="121158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533400"/>
            <a:ext cx="8153400" cy="586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0046" y="766699"/>
            <a:ext cx="72834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Benefits </a:t>
            </a:r>
            <a:r>
              <a:rPr dirty="0"/>
              <a:t>of </a:t>
            </a:r>
            <a:r>
              <a:rPr spc="-10" dirty="0"/>
              <a:t>Therapeutic</a:t>
            </a:r>
            <a:r>
              <a:rPr spc="-125" dirty="0"/>
              <a:t> </a:t>
            </a:r>
            <a:r>
              <a:rPr spc="-5" dirty="0"/>
              <a:t>Cloning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5145405" cy="29533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5" dirty="0">
                <a:latin typeface="Calibri"/>
                <a:cs typeface="Calibri"/>
              </a:rPr>
              <a:t>Organ </a:t>
            </a:r>
            <a:r>
              <a:rPr sz="3200" b="1" spc="-10" dirty="0">
                <a:latin typeface="Calibri"/>
                <a:cs typeface="Calibri"/>
              </a:rPr>
              <a:t>transplant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alternative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5" dirty="0">
                <a:latin typeface="Calibri"/>
                <a:cs typeface="Calibri"/>
              </a:rPr>
              <a:t>Leukemea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5" dirty="0">
                <a:latin typeface="Calibri"/>
                <a:cs typeface="Calibri"/>
              </a:rPr>
              <a:t>Generative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diseases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Spinal </a:t>
            </a:r>
            <a:r>
              <a:rPr sz="3200" b="1" spc="-10" dirty="0">
                <a:latin typeface="Calibri"/>
                <a:cs typeface="Calibri"/>
              </a:rPr>
              <a:t>cord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repair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Skin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grafting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074" y="1217116"/>
            <a:ext cx="760031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7200" spc="-5" dirty="0">
                <a:solidFill>
                  <a:srgbClr val="1F487C"/>
                </a:solidFill>
              </a:rPr>
              <a:t>Embryonic </a:t>
            </a:r>
            <a:r>
              <a:rPr sz="7200" spc="-30" dirty="0">
                <a:solidFill>
                  <a:srgbClr val="1F487C"/>
                </a:solidFill>
              </a:rPr>
              <a:t>Stem  </a:t>
            </a:r>
            <a:r>
              <a:rPr sz="7200" spc="-5" dirty="0">
                <a:solidFill>
                  <a:srgbClr val="1F487C"/>
                </a:solidFill>
              </a:rPr>
              <a:t>Cells </a:t>
            </a:r>
            <a:r>
              <a:rPr sz="7200" spc="-35" dirty="0">
                <a:solidFill>
                  <a:srgbClr val="1F487C"/>
                </a:solidFill>
              </a:rPr>
              <a:t>For  </a:t>
            </a:r>
            <a:r>
              <a:rPr sz="7200" spc="-15" dirty="0">
                <a:solidFill>
                  <a:srgbClr val="1F487C"/>
                </a:solidFill>
              </a:rPr>
              <a:t>Therapeutic</a:t>
            </a:r>
            <a:r>
              <a:rPr sz="7200" spc="-80" dirty="0">
                <a:solidFill>
                  <a:srgbClr val="1F487C"/>
                </a:solidFill>
              </a:rPr>
              <a:t> </a:t>
            </a:r>
            <a:r>
              <a:rPr sz="7200" spc="-5" dirty="0">
                <a:solidFill>
                  <a:srgbClr val="1F487C"/>
                </a:solidFill>
              </a:rPr>
              <a:t>Cloning</a:t>
            </a:r>
            <a:endParaRPr sz="7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0"/>
            <a:ext cx="86106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4589" y="225297"/>
            <a:ext cx="5894070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5825" marR="5080" indent="-873760">
              <a:lnSpc>
                <a:spcPct val="100000"/>
              </a:lnSpc>
              <a:spcBef>
                <a:spcPts val="100"/>
              </a:spcBef>
            </a:pPr>
            <a:r>
              <a:rPr dirty="0"/>
              <a:t>My </a:t>
            </a:r>
            <a:r>
              <a:rPr spc="-10" dirty="0"/>
              <a:t>personal </a:t>
            </a:r>
            <a:r>
              <a:rPr spc="-15" dirty="0"/>
              <a:t>beliefs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not  </a:t>
            </a:r>
            <a:r>
              <a:rPr spc="-5" dirty="0"/>
              <a:t>necessarily</a:t>
            </a:r>
            <a:r>
              <a:rPr spc="-55" dirty="0"/>
              <a:t> </a:t>
            </a:r>
            <a:r>
              <a:rPr spc="-20" dirty="0"/>
              <a:t>yours</a:t>
            </a:r>
            <a:r>
              <a:rPr sz="4000" spc="-20" dirty="0">
                <a:solidFill>
                  <a:srgbClr val="000000"/>
                </a:solidFill>
              </a:rPr>
              <a:t>!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340" y="1931035"/>
            <a:ext cx="8185150" cy="461137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marR="33655" indent="-342900">
              <a:lnSpc>
                <a:spcPct val="8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Using </a:t>
            </a:r>
            <a:r>
              <a:rPr sz="3200" b="1" spc="-5" dirty="0">
                <a:latin typeface="Calibri"/>
                <a:cs typeface="Calibri"/>
              </a:rPr>
              <a:t>embryonic </a:t>
            </a:r>
            <a:r>
              <a:rPr sz="3200" b="1" spc="-20" dirty="0">
                <a:latin typeface="Calibri"/>
                <a:cs typeface="Calibri"/>
              </a:rPr>
              <a:t>stem </a:t>
            </a:r>
            <a:r>
              <a:rPr sz="3200" b="1" spc="-5" dirty="0">
                <a:latin typeface="Calibri"/>
                <a:cs typeface="Calibri"/>
              </a:rPr>
              <a:t>cells </a:t>
            </a:r>
            <a:r>
              <a:rPr sz="3200" b="1" spc="-10" dirty="0">
                <a:latin typeface="Calibri"/>
                <a:cs typeface="Calibri"/>
              </a:rPr>
              <a:t>from </a:t>
            </a:r>
            <a:r>
              <a:rPr sz="3200" b="1" spc="-5" dirty="0">
                <a:latin typeface="Calibri"/>
                <a:cs typeface="Calibri"/>
              </a:rPr>
              <a:t>aborted  </a:t>
            </a:r>
            <a:r>
              <a:rPr sz="3200" b="1" spc="-15" dirty="0">
                <a:latin typeface="Calibri"/>
                <a:cs typeface="Calibri"/>
              </a:rPr>
              <a:t>fetuses </a:t>
            </a:r>
            <a:r>
              <a:rPr sz="3200" b="1" dirty="0">
                <a:latin typeface="Calibri"/>
                <a:cs typeface="Calibri"/>
              </a:rPr>
              <a:t>is </a:t>
            </a:r>
            <a:r>
              <a:rPr sz="3200" b="1" spc="-10" dirty="0">
                <a:latin typeface="Calibri"/>
                <a:cs typeface="Calibri"/>
              </a:rPr>
              <a:t>morally reprehensible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15" dirty="0">
                <a:latin typeface="Calibri"/>
                <a:cs typeface="Calibri"/>
              </a:rPr>
              <a:t>large  </a:t>
            </a:r>
            <a:r>
              <a:rPr sz="3200" b="1" spc="-5" dirty="0">
                <a:latin typeface="Calibri"/>
                <a:cs typeface="Calibri"/>
              </a:rPr>
              <a:t>enough </a:t>
            </a:r>
            <a:r>
              <a:rPr sz="3200" b="1" spc="-10" dirty="0">
                <a:latin typeface="Calibri"/>
                <a:cs typeface="Calibri"/>
              </a:rPr>
              <a:t>fraction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society that </a:t>
            </a:r>
            <a:r>
              <a:rPr sz="3200" b="1" dirty="0">
                <a:latin typeface="Calibri"/>
                <a:cs typeface="Calibri"/>
              </a:rPr>
              <a:t>it should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never  </a:t>
            </a:r>
            <a:r>
              <a:rPr sz="3200" b="1" spc="-5" dirty="0">
                <a:latin typeface="Calibri"/>
                <a:cs typeface="Calibri"/>
              </a:rPr>
              <a:t>become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source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choice </a:t>
            </a:r>
            <a:r>
              <a:rPr sz="3200" b="1" spc="-20" dirty="0">
                <a:latin typeface="Calibri"/>
                <a:cs typeface="Calibri"/>
              </a:rPr>
              <a:t>for </a:t>
            </a:r>
            <a:r>
              <a:rPr sz="3200" b="1" spc="-5" dirty="0">
                <a:latin typeface="Calibri"/>
                <a:cs typeface="Calibri"/>
              </a:rPr>
              <a:t>human </a:t>
            </a:r>
            <a:r>
              <a:rPr sz="3200" b="1" spc="-20" dirty="0">
                <a:latin typeface="Calibri"/>
                <a:cs typeface="Calibri"/>
              </a:rPr>
              <a:t>stem  </a:t>
            </a:r>
            <a:r>
              <a:rPr sz="3200" b="1" spc="-5" dirty="0">
                <a:latin typeface="Calibri"/>
                <a:cs typeface="Calibri"/>
              </a:rPr>
              <a:t>cells.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Embryonic </a:t>
            </a:r>
            <a:r>
              <a:rPr sz="3200" b="1" spc="-20" dirty="0">
                <a:latin typeface="Calibri"/>
                <a:cs typeface="Calibri"/>
              </a:rPr>
              <a:t>stem </a:t>
            </a:r>
            <a:r>
              <a:rPr sz="3200" b="1" spc="-5" dirty="0">
                <a:latin typeface="Calibri"/>
                <a:cs typeface="Calibri"/>
              </a:rPr>
              <a:t>cells will </a:t>
            </a:r>
            <a:r>
              <a:rPr sz="3200" b="1" dirty="0">
                <a:latin typeface="Calibri"/>
                <a:cs typeface="Calibri"/>
              </a:rPr>
              <a:t>be only a </a:t>
            </a:r>
            <a:r>
              <a:rPr sz="3200" b="1" spc="-35" dirty="0">
                <a:latin typeface="Calibri"/>
                <a:cs typeface="Calibri"/>
              </a:rPr>
              <a:t>temporary,  </a:t>
            </a:r>
            <a:r>
              <a:rPr sz="3200" b="1" spc="-5" dirty="0">
                <a:latin typeface="Calibri"/>
                <a:cs typeface="Calibri"/>
              </a:rPr>
              <a:t>but </a:t>
            </a:r>
            <a:r>
              <a:rPr sz="3200" b="1" spc="-15" dirty="0">
                <a:latin typeface="Calibri"/>
                <a:cs typeface="Calibri"/>
              </a:rPr>
              <a:t>unfortunately </a:t>
            </a:r>
            <a:r>
              <a:rPr sz="3200" b="1" spc="-5" dirty="0">
                <a:latin typeface="Calibri"/>
                <a:cs typeface="Calibri"/>
              </a:rPr>
              <a:t>probably </a:t>
            </a:r>
            <a:r>
              <a:rPr sz="3200" b="1" spc="-20" dirty="0">
                <a:latin typeface="Calibri"/>
                <a:cs typeface="Calibri"/>
              </a:rPr>
              <a:t>necessary, </a:t>
            </a:r>
            <a:r>
              <a:rPr sz="3200" b="1" spc="-10" dirty="0">
                <a:latin typeface="Calibri"/>
                <a:cs typeface="Calibri"/>
              </a:rPr>
              <a:t>tool  </a:t>
            </a:r>
            <a:r>
              <a:rPr sz="3200" b="1" spc="-5" dirty="0">
                <a:latin typeface="Calibri"/>
                <a:cs typeface="Calibri"/>
              </a:rPr>
              <a:t>needed </a:t>
            </a:r>
            <a:r>
              <a:rPr sz="3200" b="1" dirty="0">
                <a:latin typeface="Calibri"/>
                <a:cs typeface="Calibri"/>
              </a:rPr>
              <a:t>by </a:t>
            </a:r>
            <a:r>
              <a:rPr sz="3200" b="1" spc="-15" dirty="0">
                <a:latin typeface="Calibri"/>
                <a:cs typeface="Calibri"/>
              </a:rPr>
              <a:t>researchers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dirty="0">
                <a:latin typeface="Calibri"/>
                <a:cs typeface="Calibri"/>
              </a:rPr>
              <a:t>learn </a:t>
            </a:r>
            <a:r>
              <a:rPr sz="3200" b="1" spc="-5" dirty="0">
                <a:latin typeface="Calibri"/>
                <a:cs typeface="Calibri"/>
              </a:rPr>
              <a:t>how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5" dirty="0">
                <a:latin typeface="Calibri"/>
                <a:cs typeface="Calibri"/>
              </a:rPr>
              <a:t>modify  </a:t>
            </a:r>
            <a:r>
              <a:rPr sz="3200" b="1" dirty="0">
                <a:latin typeface="Calibri"/>
                <a:cs typeface="Calibri"/>
              </a:rPr>
              <a:t>adult </a:t>
            </a:r>
            <a:r>
              <a:rPr sz="3200" b="1" spc="-20" dirty="0">
                <a:latin typeface="Calibri"/>
                <a:cs typeface="Calibri"/>
              </a:rPr>
              <a:t>stem </a:t>
            </a:r>
            <a:r>
              <a:rPr sz="3200" b="1" spc="-5" dirty="0">
                <a:latin typeface="Calibri"/>
                <a:cs typeface="Calibri"/>
              </a:rPr>
              <a:t>cells </a:t>
            </a:r>
            <a:r>
              <a:rPr sz="3200" b="1" spc="-15" dirty="0">
                <a:latin typeface="Calibri"/>
                <a:cs typeface="Calibri"/>
              </a:rPr>
              <a:t>(for </a:t>
            </a:r>
            <a:r>
              <a:rPr sz="3200" b="1" spc="-5" dirty="0">
                <a:latin typeface="Calibri"/>
                <a:cs typeface="Calibri"/>
              </a:rPr>
              <a:t>which </a:t>
            </a:r>
            <a:r>
              <a:rPr sz="3200" b="1" spc="-10" dirty="0">
                <a:latin typeface="Calibri"/>
                <a:cs typeface="Calibri"/>
              </a:rPr>
              <a:t>there </a:t>
            </a:r>
            <a:r>
              <a:rPr sz="3200" b="1" dirty="0">
                <a:latin typeface="Calibri"/>
                <a:cs typeface="Calibri"/>
              </a:rPr>
              <a:t>is </a:t>
            </a:r>
            <a:r>
              <a:rPr sz="3200" b="1" spc="-5" dirty="0">
                <a:latin typeface="Calibri"/>
                <a:cs typeface="Calibri"/>
              </a:rPr>
              <a:t>little  </a:t>
            </a:r>
            <a:r>
              <a:rPr sz="3200" b="1" spc="-20" dirty="0">
                <a:latin typeface="Calibri"/>
                <a:cs typeface="Calibri"/>
              </a:rPr>
              <a:t>controversy) for </a:t>
            </a:r>
            <a:r>
              <a:rPr sz="3200" b="1" dirty="0">
                <a:latin typeface="Calibri"/>
                <a:cs typeface="Calibri"/>
              </a:rPr>
              <a:t>a similar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use.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860806"/>
            <a:ext cx="7334884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000000"/>
                </a:solidFill>
              </a:rPr>
              <a:t>*</a:t>
            </a:r>
            <a:r>
              <a:rPr sz="3200" spc="-5" dirty="0">
                <a:solidFill>
                  <a:srgbClr val="000000"/>
                </a:solidFill>
              </a:rPr>
              <a:t>But there </a:t>
            </a:r>
            <a:r>
              <a:rPr sz="3200" spc="-10" dirty="0">
                <a:solidFill>
                  <a:srgbClr val="000000"/>
                </a:solidFill>
              </a:rPr>
              <a:t>are </a:t>
            </a:r>
            <a:r>
              <a:rPr sz="3200" spc="-20" dirty="0">
                <a:solidFill>
                  <a:srgbClr val="000000"/>
                </a:solidFill>
              </a:rPr>
              <a:t>different </a:t>
            </a:r>
            <a:r>
              <a:rPr sz="3200" dirty="0">
                <a:solidFill>
                  <a:srgbClr val="000000"/>
                </a:solidFill>
              </a:rPr>
              <a:t>types of </a:t>
            </a:r>
            <a:r>
              <a:rPr sz="3200" spc="-5" dirty="0">
                <a:solidFill>
                  <a:srgbClr val="000000"/>
                </a:solidFill>
              </a:rPr>
              <a:t>embryonic  </a:t>
            </a:r>
            <a:r>
              <a:rPr sz="3200" spc="-20" dirty="0">
                <a:solidFill>
                  <a:srgbClr val="000000"/>
                </a:solidFill>
              </a:rPr>
              <a:t>stem </a:t>
            </a:r>
            <a:r>
              <a:rPr sz="3200" spc="-5" dirty="0">
                <a:solidFill>
                  <a:srgbClr val="000000"/>
                </a:solidFill>
              </a:rPr>
              <a:t>cells, </a:t>
            </a:r>
            <a:r>
              <a:rPr sz="3200" dirty="0">
                <a:solidFill>
                  <a:srgbClr val="000000"/>
                </a:solidFill>
              </a:rPr>
              <a:t>some of which </a:t>
            </a:r>
            <a:r>
              <a:rPr sz="3200" spc="-10" dirty="0">
                <a:solidFill>
                  <a:srgbClr val="000000"/>
                </a:solidFill>
              </a:rPr>
              <a:t>are </a:t>
            </a:r>
            <a:r>
              <a:rPr sz="3200" spc="-5" dirty="0">
                <a:solidFill>
                  <a:srgbClr val="000000"/>
                </a:solidFill>
              </a:rPr>
              <a:t>ethically </a:t>
            </a:r>
            <a:r>
              <a:rPr sz="3200" dirty="0">
                <a:solidFill>
                  <a:srgbClr val="000000"/>
                </a:solidFill>
              </a:rPr>
              <a:t>less  </a:t>
            </a:r>
            <a:r>
              <a:rPr sz="3200" spc="-15" dirty="0">
                <a:solidFill>
                  <a:srgbClr val="000000"/>
                </a:solidFill>
              </a:rPr>
              <a:t>controversial </a:t>
            </a:r>
            <a:r>
              <a:rPr sz="3200" dirty="0">
                <a:solidFill>
                  <a:srgbClr val="000000"/>
                </a:solidFill>
              </a:rPr>
              <a:t>than</a:t>
            </a:r>
            <a:r>
              <a:rPr sz="3200" spc="-5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others.</a:t>
            </a:r>
            <a:endParaRPr sz="3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0013" y="386841"/>
            <a:ext cx="4062095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890269" marR="5080" indent="-878205">
              <a:lnSpc>
                <a:spcPts val="4750"/>
              </a:lnSpc>
              <a:spcBef>
                <a:spcPts val="705"/>
              </a:spcBef>
            </a:pPr>
            <a:r>
              <a:rPr spc="-20" dirty="0"/>
              <a:t>Different </a:t>
            </a:r>
            <a:r>
              <a:rPr dirty="0"/>
              <a:t>kinds</a:t>
            </a:r>
            <a:r>
              <a:rPr spc="-95" dirty="0"/>
              <a:t> </a:t>
            </a:r>
            <a:r>
              <a:rPr dirty="0"/>
              <a:t>of  </a:t>
            </a:r>
            <a:r>
              <a:rPr spc="-30" dirty="0"/>
              <a:t>stem</a:t>
            </a:r>
            <a:r>
              <a:rPr spc="-15" dirty="0"/>
              <a:t> </a:t>
            </a:r>
            <a:r>
              <a:rPr spc="-5" dirty="0"/>
              <a:t>cells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634693"/>
            <a:ext cx="7787640" cy="490410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424815">
              <a:lnSpc>
                <a:spcPct val="90000"/>
              </a:lnSpc>
              <a:spcBef>
                <a:spcPts val="490"/>
              </a:spcBef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spc="-5" dirty="0">
                <a:latin typeface="Calibri"/>
                <a:cs typeface="Calibri"/>
              </a:rPr>
              <a:t>Embryonic </a:t>
            </a:r>
            <a:r>
              <a:rPr sz="3200" b="1" spc="-20" dirty="0">
                <a:latin typeface="Calibri"/>
                <a:cs typeface="Calibri"/>
              </a:rPr>
              <a:t>stem </a:t>
            </a:r>
            <a:r>
              <a:rPr sz="3200" b="1" spc="-5" dirty="0">
                <a:latin typeface="Calibri"/>
                <a:cs typeface="Calibri"/>
              </a:rPr>
              <a:t>cells come </a:t>
            </a:r>
            <a:r>
              <a:rPr sz="3200" b="1" spc="-10" dirty="0">
                <a:latin typeface="Calibri"/>
                <a:cs typeface="Calibri"/>
              </a:rPr>
              <a:t>from </a:t>
            </a:r>
            <a:r>
              <a:rPr sz="3200" b="1" spc="-5" dirty="0">
                <a:latin typeface="Calibri"/>
                <a:cs typeface="Calibri"/>
              </a:rPr>
              <a:t>embryos  </a:t>
            </a:r>
            <a:r>
              <a:rPr sz="3200" b="1" dirty="0">
                <a:latin typeface="Calibri"/>
                <a:cs typeface="Calibri"/>
              </a:rPr>
              <a:t>(&lt;6 </a:t>
            </a:r>
            <a:r>
              <a:rPr sz="3200" b="1" spc="-10" dirty="0">
                <a:latin typeface="Calibri"/>
                <a:cs typeface="Calibri"/>
              </a:rPr>
              <a:t>weeks). Stem </a:t>
            </a:r>
            <a:r>
              <a:rPr sz="3200" b="1" spc="-5" dirty="0">
                <a:latin typeface="Calibri"/>
                <a:cs typeface="Calibri"/>
              </a:rPr>
              <a:t>cells </a:t>
            </a:r>
            <a:r>
              <a:rPr sz="3200" b="1" spc="-10" dirty="0">
                <a:latin typeface="Calibri"/>
                <a:cs typeface="Calibri"/>
              </a:rPr>
              <a:t>from blastocysts </a:t>
            </a:r>
            <a:r>
              <a:rPr sz="3200" b="1" spc="-5" dirty="0">
                <a:latin typeface="Calibri"/>
                <a:cs typeface="Calibri"/>
              </a:rPr>
              <a:t>(2  </a:t>
            </a:r>
            <a:r>
              <a:rPr sz="3200" b="1" spc="-10" dirty="0">
                <a:latin typeface="Calibri"/>
                <a:cs typeface="Calibri"/>
              </a:rPr>
              <a:t>weeks)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454"/>
              </a:lnSpc>
            </a:pPr>
            <a:r>
              <a:rPr sz="3200" b="1" spc="-10" dirty="0">
                <a:latin typeface="Calibri"/>
                <a:cs typeface="Calibri"/>
              </a:rPr>
              <a:t>are </a:t>
            </a:r>
            <a:r>
              <a:rPr sz="3200" b="1" dirty="0">
                <a:latin typeface="Calibri"/>
                <a:cs typeface="Calibri"/>
              </a:rPr>
              <a:t>virtually</a:t>
            </a:r>
            <a:r>
              <a:rPr sz="3200" b="1" spc="-30" dirty="0">
                <a:latin typeface="Calibri"/>
                <a:cs typeface="Calibri"/>
              </a:rPr>
              <a:t> “immortal”.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 marR="929005">
              <a:lnSpc>
                <a:spcPts val="3460"/>
              </a:lnSpc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spc="-25" dirty="0">
                <a:latin typeface="Calibri"/>
                <a:cs typeface="Calibri"/>
              </a:rPr>
              <a:t>Fetal </a:t>
            </a:r>
            <a:r>
              <a:rPr sz="3200" b="1" spc="-20" dirty="0">
                <a:latin typeface="Calibri"/>
                <a:cs typeface="Calibri"/>
              </a:rPr>
              <a:t>stem </a:t>
            </a:r>
            <a:r>
              <a:rPr sz="3200" b="1" spc="-5" dirty="0">
                <a:latin typeface="Calibri"/>
                <a:cs typeface="Calibri"/>
              </a:rPr>
              <a:t>cells come </a:t>
            </a:r>
            <a:r>
              <a:rPr sz="3200" b="1" spc="-10" dirty="0">
                <a:latin typeface="Calibri"/>
                <a:cs typeface="Calibri"/>
              </a:rPr>
              <a:t>from </a:t>
            </a:r>
            <a:r>
              <a:rPr sz="3200" b="1" spc="-15" dirty="0">
                <a:latin typeface="Calibri"/>
                <a:cs typeface="Calibri"/>
              </a:rPr>
              <a:t>fetuses </a:t>
            </a:r>
            <a:r>
              <a:rPr sz="3200" b="1" dirty="0">
                <a:latin typeface="Calibri"/>
                <a:cs typeface="Calibri"/>
              </a:rPr>
              <a:t>(&gt; 6  </a:t>
            </a:r>
            <a:r>
              <a:rPr sz="3200" b="1" spc="-10" dirty="0">
                <a:latin typeface="Calibri"/>
                <a:cs typeface="Calibri"/>
              </a:rPr>
              <a:t>weeks)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3000">
              <a:latin typeface="Times New Roman"/>
              <a:cs typeface="Times New Roman"/>
            </a:endParaRPr>
          </a:p>
          <a:p>
            <a:pPr marL="12700" marR="5080">
              <a:lnSpc>
                <a:spcPts val="3460"/>
              </a:lnSpc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spc="-10" dirty="0">
                <a:latin typeface="Calibri"/>
                <a:cs typeface="Calibri"/>
              </a:rPr>
              <a:t>Stem </a:t>
            </a:r>
            <a:r>
              <a:rPr sz="3200" b="1" spc="-5" dirty="0">
                <a:latin typeface="Calibri"/>
                <a:cs typeface="Calibri"/>
              </a:rPr>
              <a:t>cells </a:t>
            </a:r>
            <a:r>
              <a:rPr sz="3200" b="1" spc="-10" dirty="0">
                <a:latin typeface="Calibri"/>
                <a:cs typeface="Calibri"/>
              </a:rPr>
              <a:t>are </a:t>
            </a:r>
            <a:r>
              <a:rPr sz="3200" b="1" spc="-15" dirty="0">
                <a:latin typeface="Calibri"/>
                <a:cs typeface="Calibri"/>
              </a:rPr>
              <a:t>present </a:t>
            </a:r>
            <a:r>
              <a:rPr sz="3200" b="1" dirty="0">
                <a:latin typeface="Calibri"/>
                <a:cs typeface="Calibri"/>
              </a:rPr>
              <a:t>in some </a:t>
            </a:r>
            <a:r>
              <a:rPr sz="3200" b="1" spc="-5" dirty="0">
                <a:latin typeface="Calibri"/>
                <a:cs typeface="Calibri"/>
              </a:rPr>
              <a:t>adult </a:t>
            </a:r>
            <a:r>
              <a:rPr sz="3200" b="1" dirty="0">
                <a:latin typeface="Calibri"/>
                <a:cs typeface="Calibri"/>
              </a:rPr>
              <a:t>tissues,  including </a:t>
            </a:r>
            <a:r>
              <a:rPr sz="3200" b="1" spc="-10" dirty="0">
                <a:latin typeface="Calibri"/>
                <a:cs typeface="Calibri"/>
              </a:rPr>
              <a:t>brain, </a:t>
            </a:r>
            <a:r>
              <a:rPr sz="3200" b="1" dirty="0">
                <a:latin typeface="Calibri"/>
                <a:cs typeface="Calibri"/>
              </a:rPr>
              <a:t>spinal </a:t>
            </a:r>
            <a:r>
              <a:rPr sz="3200" b="1" spc="-10" dirty="0">
                <a:latin typeface="Calibri"/>
                <a:cs typeface="Calibri"/>
              </a:rPr>
              <a:t>cord, </a:t>
            </a:r>
            <a:r>
              <a:rPr sz="3200" b="1" dirty="0">
                <a:latin typeface="Calibri"/>
                <a:cs typeface="Calibri"/>
              </a:rPr>
              <a:t>and bone  </a:t>
            </a:r>
            <a:r>
              <a:rPr sz="3200" b="1" spc="-35" dirty="0">
                <a:latin typeface="Calibri"/>
                <a:cs typeface="Calibri"/>
              </a:rPr>
              <a:t>marrow.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5835" y="606297"/>
            <a:ext cx="49980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Embryonic </a:t>
            </a:r>
            <a:r>
              <a:rPr spc="-15" dirty="0"/>
              <a:t>Stem</a:t>
            </a:r>
            <a:r>
              <a:rPr spc="-85" dirty="0"/>
              <a:t> </a:t>
            </a:r>
            <a:r>
              <a:rPr spc="-5" dirty="0"/>
              <a:t>Cells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447800"/>
            <a:ext cx="91440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32917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44322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42998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3842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3114" y="6807"/>
            <a:ext cx="718565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2130" marR="5080" indent="-520065">
              <a:lnSpc>
                <a:spcPct val="100000"/>
              </a:lnSpc>
              <a:spcBef>
                <a:spcPts val="105"/>
              </a:spcBef>
            </a:pPr>
            <a:r>
              <a:rPr sz="3200" spc="-20" dirty="0"/>
              <a:t>ES </a:t>
            </a:r>
            <a:r>
              <a:rPr sz="3200" spc="-5" dirty="0"/>
              <a:t>cells </a:t>
            </a:r>
            <a:r>
              <a:rPr sz="3200" spc="-10" dirty="0"/>
              <a:t>was </a:t>
            </a:r>
            <a:r>
              <a:rPr sz="3200" spc="-15" dirty="0"/>
              <a:t>demonstrated </a:t>
            </a:r>
            <a:r>
              <a:rPr sz="3200" spc="-10" dirty="0"/>
              <a:t>by formation </a:t>
            </a:r>
            <a:r>
              <a:rPr sz="3200" dirty="0"/>
              <a:t>of  </a:t>
            </a:r>
            <a:r>
              <a:rPr sz="3200" spc="-5" dirty="0"/>
              <a:t>ectoderm,mesoderm </a:t>
            </a:r>
            <a:r>
              <a:rPr sz="3200" dirty="0"/>
              <a:t>and</a:t>
            </a:r>
            <a:r>
              <a:rPr sz="3200" spc="-60" dirty="0"/>
              <a:t> </a:t>
            </a:r>
            <a:r>
              <a:rPr sz="3200" spc="-5" dirty="0"/>
              <a:t>endoderm</a:t>
            </a:r>
            <a:endParaRPr sz="3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Importance </a:t>
            </a:r>
            <a:r>
              <a:rPr dirty="0"/>
              <a:t>of </a:t>
            </a:r>
            <a:r>
              <a:rPr spc="-20" dirty="0"/>
              <a:t>Stem</a:t>
            </a:r>
            <a:r>
              <a:rPr spc="-80" dirty="0"/>
              <a:t> </a:t>
            </a:r>
            <a:r>
              <a:rPr spc="-5" dirty="0"/>
              <a:t>Cells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19250"/>
            <a:ext cx="3274060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1" spc="-5" dirty="0">
                <a:latin typeface="Calibri"/>
                <a:cs typeface="Calibri"/>
              </a:rPr>
              <a:t>will </a:t>
            </a:r>
            <a:r>
              <a:rPr sz="3200" b="1" dirty="0">
                <a:latin typeface="Calibri"/>
                <a:cs typeface="Calibri"/>
              </a:rPr>
              <a:t>lead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5" dirty="0">
                <a:latin typeface="Calibri"/>
                <a:cs typeface="Calibri"/>
              </a:rPr>
              <a:t>major  advances </a:t>
            </a:r>
            <a:r>
              <a:rPr sz="3200" b="1" dirty="0">
                <a:latin typeface="Calibri"/>
                <a:cs typeface="Calibri"/>
              </a:rPr>
              <a:t>in</a:t>
            </a:r>
            <a:r>
              <a:rPr sz="3200" b="1" spc="-1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human  biology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3375152"/>
            <a:ext cx="3253104" cy="314769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4"/>
              </a:spcBef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spc="-5" dirty="0">
                <a:latin typeface="Calibri"/>
                <a:cs typeface="Calibri"/>
              </a:rPr>
              <a:t>Embryonic </a:t>
            </a:r>
            <a:r>
              <a:rPr sz="3200" b="1" spc="-20" dirty="0">
                <a:latin typeface="Calibri"/>
                <a:cs typeface="Calibri"/>
              </a:rPr>
              <a:t>stem  </a:t>
            </a:r>
            <a:r>
              <a:rPr sz="3200" b="1" spc="-5" dirty="0">
                <a:latin typeface="Calibri"/>
                <a:cs typeface="Calibri"/>
              </a:rPr>
              <a:t>cell </a:t>
            </a:r>
            <a:r>
              <a:rPr sz="3200" b="1" spc="-15" dirty="0">
                <a:latin typeface="Calibri"/>
                <a:cs typeface="Calibri"/>
              </a:rPr>
              <a:t>research </a:t>
            </a:r>
            <a:r>
              <a:rPr sz="3200" b="1" spc="-5" dirty="0">
                <a:latin typeface="Calibri"/>
                <a:cs typeface="Calibri"/>
              </a:rPr>
              <a:t>will  </a:t>
            </a:r>
            <a:r>
              <a:rPr sz="3200" b="1" spc="-10" dirty="0">
                <a:latin typeface="Calibri"/>
                <a:cs typeface="Calibri"/>
              </a:rPr>
              <a:t>provide </a:t>
            </a:r>
            <a:r>
              <a:rPr sz="3200" b="1" spc="-5" dirty="0">
                <a:latin typeface="Calibri"/>
                <a:cs typeface="Calibri"/>
              </a:rPr>
              <a:t>critical  insights </a:t>
            </a:r>
            <a:r>
              <a:rPr sz="3200" b="1" spc="-20" dirty="0">
                <a:latin typeface="Calibri"/>
                <a:cs typeface="Calibri"/>
              </a:rPr>
              <a:t>into  </a:t>
            </a:r>
            <a:r>
              <a:rPr sz="3200" b="1" spc="-5" dirty="0">
                <a:latin typeface="Calibri"/>
                <a:cs typeface="Calibri"/>
              </a:rPr>
              <a:t>mechanisms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cell  </a:t>
            </a:r>
            <a:r>
              <a:rPr sz="3200" b="1" spc="-10" dirty="0">
                <a:latin typeface="Calibri"/>
                <a:cs typeface="Calibri"/>
              </a:rPr>
              <a:t>differentiation,  </a:t>
            </a:r>
            <a:r>
              <a:rPr sz="3200" b="1" spc="-5" dirty="0">
                <a:latin typeface="Calibri"/>
                <a:cs typeface="Calibri"/>
              </a:rPr>
              <a:t>growth,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114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death.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741045"/>
            <a:ext cx="793242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  <a:buSzPct val="96875"/>
              <a:buFont typeface="Wingdings"/>
              <a:buChar char=""/>
              <a:tabLst>
                <a:tab pos="337185" algn="l"/>
                <a:tab pos="3746500" algn="l"/>
              </a:tabLst>
            </a:pPr>
            <a:r>
              <a:rPr sz="3200" b="1" dirty="0">
                <a:latin typeface="Calibri"/>
                <a:cs typeface="Calibri"/>
              </a:rPr>
              <a:t>Studies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human	</a:t>
            </a:r>
            <a:r>
              <a:rPr sz="3200" spc="-5" dirty="0">
                <a:latin typeface="Arial"/>
                <a:cs typeface="Arial"/>
              </a:rPr>
              <a:t>•</a:t>
            </a:r>
            <a:r>
              <a:rPr sz="3200" b="1" spc="-5" dirty="0">
                <a:latin typeface="Calibri"/>
                <a:cs typeface="Calibri"/>
              </a:rPr>
              <a:t>Human embryonic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stem  </a:t>
            </a:r>
            <a:r>
              <a:rPr sz="3200" b="1" spc="-5" dirty="0">
                <a:latin typeface="Calibri"/>
                <a:cs typeface="Calibri"/>
              </a:rPr>
              <a:t>embryonic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stem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cells	cell </a:t>
            </a:r>
            <a:r>
              <a:rPr sz="3200" b="1" spc="-10" dirty="0">
                <a:latin typeface="Calibri"/>
                <a:cs typeface="Calibri"/>
              </a:rPr>
              <a:t>therapies can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save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2775" y="1619250"/>
            <a:ext cx="431101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1" spc="-5" dirty="0">
                <a:latin typeface="Calibri"/>
                <a:cs typeface="Calibri"/>
              </a:rPr>
              <a:t>lives </a:t>
            </a:r>
            <a:r>
              <a:rPr sz="3200" b="1" dirty="0">
                <a:latin typeface="Calibri"/>
                <a:cs typeface="Calibri"/>
              </a:rPr>
              <a:t>and </a:t>
            </a:r>
            <a:r>
              <a:rPr sz="3200" b="1" spc="-20" dirty="0">
                <a:latin typeface="Calibri"/>
                <a:cs typeface="Calibri"/>
              </a:rPr>
              <a:t>restore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function 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people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9975" y="3375152"/>
            <a:ext cx="3579495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just">
              <a:lnSpc>
                <a:spcPts val="3460"/>
              </a:lnSpc>
              <a:spcBef>
                <a:spcPts val="535"/>
              </a:spcBef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spc="-5" dirty="0">
                <a:latin typeface="Calibri"/>
                <a:cs typeface="Calibri"/>
              </a:rPr>
              <a:t>Human embryonic  </a:t>
            </a:r>
            <a:r>
              <a:rPr sz="3200" b="1" spc="-20" dirty="0">
                <a:latin typeface="Calibri"/>
                <a:cs typeface="Calibri"/>
              </a:rPr>
              <a:t>stem </a:t>
            </a:r>
            <a:r>
              <a:rPr sz="3200" b="1" spc="-5" dirty="0">
                <a:latin typeface="Calibri"/>
                <a:cs typeface="Calibri"/>
              </a:rPr>
              <a:t>cell </a:t>
            </a:r>
            <a:r>
              <a:rPr sz="3200" b="1" spc="-10" dirty="0">
                <a:latin typeface="Calibri"/>
                <a:cs typeface="Calibri"/>
              </a:rPr>
              <a:t>can replace  </a:t>
            </a:r>
            <a:r>
              <a:rPr sz="3200" b="1" spc="-5" dirty="0">
                <a:latin typeface="Calibri"/>
                <a:cs typeface="Calibri"/>
              </a:rPr>
              <a:t>damaged </a:t>
            </a:r>
            <a:r>
              <a:rPr sz="3200" b="1" dirty="0">
                <a:latin typeface="Calibri"/>
                <a:cs typeface="Calibri"/>
              </a:rPr>
              <a:t>or </a:t>
            </a:r>
            <a:r>
              <a:rPr sz="3200" b="1" spc="-10" dirty="0">
                <a:latin typeface="Calibri"/>
                <a:cs typeface="Calibri"/>
              </a:rPr>
              <a:t>lost</a:t>
            </a:r>
            <a:r>
              <a:rPr sz="3200" b="1" spc="-10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cells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5844" y="0"/>
            <a:ext cx="2644140" cy="227012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90"/>
              </a:spcBef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dirty="0">
                <a:latin typeface="Calibri"/>
                <a:cs typeface="Calibri"/>
              </a:rPr>
              <a:t>U</a:t>
            </a:r>
            <a:r>
              <a:rPr sz="3200" b="1" spc="-1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d</a:t>
            </a:r>
            <a:r>
              <a:rPr sz="3200" b="1" spc="-10" dirty="0">
                <a:latin typeface="Calibri"/>
                <a:cs typeface="Calibri"/>
              </a:rPr>
              <a:t>e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-35" dirty="0">
                <a:latin typeface="Calibri"/>
                <a:cs typeface="Calibri"/>
              </a:rPr>
              <a:t>st</a:t>
            </a:r>
            <a:r>
              <a:rPr sz="3200" b="1" dirty="0">
                <a:latin typeface="Calibri"/>
                <a:cs typeface="Calibri"/>
              </a:rPr>
              <a:t>an</a:t>
            </a:r>
            <a:r>
              <a:rPr sz="3200" b="1" spc="-15" dirty="0">
                <a:latin typeface="Calibri"/>
                <a:cs typeface="Calibri"/>
              </a:rPr>
              <a:t>d</a:t>
            </a:r>
            <a:r>
              <a:rPr sz="3200" b="1" dirty="0">
                <a:latin typeface="Calibri"/>
                <a:cs typeface="Calibri"/>
              </a:rPr>
              <a:t>in  g </a:t>
            </a:r>
            <a:r>
              <a:rPr sz="3200" b="1" spc="-20" dirty="0">
                <a:latin typeface="Calibri"/>
                <a:cs typeface="Calibri"/>
              </a:rPr>
              <a:t>stem </a:t>
            </a:r>
            <a:r>
              <a:rPr sz="3200" b="1" spc="-5" dirty="0">
                <a:latin typeface="Calibri"/>
                <a:cs typeface="Calibri"/>
              </a:rPr>
              <a:t>cells  </a:t>
            </a:r>
            <a:r>
              <a:rPr sz="3200" b="1" spc="-25" dirty="0">
                <a:latin typeface="Calibri"/>
                <a:cs typeface="Calibri"/>
              </a:rPr>
              <a:t>may </a:t>
            </a:r>
            <a:r>
              <a:rPr sz="3200" b="1" spc="-10" dirty="0">
                <a:latin typeface="Calibri"/>
                <a:cs typeface="Calibri"/>
              </a:rPr>
              <a:t>provide  </a:t>
            </a:r>
            <a:r>
              <a:rPr sz="3200" b="1" spc="-40" dirty="0">
                <a:latin typeface="Calibri"/>
                <a:cs typeface="Calibri"/>
              </a:rPr>
              <a:t>keys </a:t>
            </a:r>
            <a:r>
              <a:rPr sz="3200" b="1" spc="-15" dirty="0">
                <a:latin typeface="Calibri"/>
                <a:cs typeface="Calibri"/>
              </a:rPr>
              <a:t>to </a:t>
            </a:r>
            <a:r>
              <a:rPr sz="3200" b="1" spc="-25" dirty="0">
                <a:latin typeface="Calibri"/>
                <a:cs typeface="Calibri"/>
              </a:rPr>
              <a:t>why  </a:t>
            </a:r>
            <a:r>
              <a:rPr sz="3200" b="1" dirty="0">
                <a:latin typeface="Calibri"/>
                <a:cs typeface="Calibri"/>
              </a:rPr>
              <a:t>people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age.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2592451"/>
            <a:ext cx="2576830" cy="40259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4"/>
              </a:spcBef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spc="-5" dirty="0">
                <a:latin typeface="Calibri"/>
                <a:cs typeface="Calibri"/>
              </a:rPr>
              <a:t>Limitations  </a:t>
            </a:r>
            <a:r>
              <a:rPr sz="3200" b="1" dirty="0">
                <a:latin typeface="Calibri"/>
                <a:cs typeface="Calibri"/>
              </a:rPr>
              <a:t>on the </a:t>
            </a:r>
            <a:r>
              <a:rPr sz="3200" b="1" spc="-5" dirty="0">
                <a:latin typeface="Calibri"/>
                <a:cs typeface="Calibri"/>
              </a:rPr>
              <a:t>study</a:t>
            </a:r>
            <a:r>
              <a:rPr sz="3200" b="1" spc="-1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  human  </a:t>
            </a:r>
            <a:r>
              <a:rPr sz="3200" b="1" spc="-5" dirty="0">
                <a:latin typeface="Calibri"/>
                <a:cs typeface="Calibri"/>
              </a:rPr>
              <a:t>embryonic  </a:t>
            </a:r>
            <a:r>
              <a:rPr sz="3200" b="1" spc="-20" dirty="0">
                <a:latin typeface="Calibri"/>
                <a:cs typeface="Calibri"/>
              </a:rPr>
              <a:t>stem </a:t>
            </a:r>
            <a:r>
              <a:rPr sz="3200" b="1" spc="-5" dirty="0">
                <a:latin typeface="Calibri"/>
                <a:cs typeface="Calibri"/>
              </a:rPr>
              <a:t>cell  </a:t>
            </a:r>
            <a:r>
              <a:rPr sz="3200" b="1" spc="-15" dirty="0">
                <a:latin typeface="Calibri"/>
                <a:cs typeface="Calibri"/>
              </a:rPr>
              <a:t>research </a:t>
            </a:r>
            <a:r>
              <a:rPr sz="3200" b="1" spc="-5" dirty="0">
                <a:latin typeface="Calibri"/>
                <a:cs typeface="Calibri"/>
              </a:rPr>
              <a:t>will  </a:t>
            </a:r>
            <a:r>
              <a:rPr sz="3200" b="1" dirty="0">
                <a:latin typeface="Calibri"/>
                <a:cs typeface="Calibri"/>
              </a:rPr>
              <a:t>hold back  </a:t>
            </a:r>
            <a:r>
              <a:rPr sz="3200" b="1" spc="-5" dirty="0">
                <a:latin typeface="Calibri"/>
                <a:cs typeface="Calibri"/>
              </a:rPr>
              <a:t>biomedical  </a:t>
            </a:r>
            <a:r>
              <a:rPr sz="3200" b="1" spc="-15" dirty="0">
                <a:latin typeface="Calibri"/>
                <a:cs typeface="Calibri"/>
              </a:rPr>
              <a:t>research.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1375" y="0"/>
            <a:ext cx="4027170" cy="560578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90"/>
              </a:spcBef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spc="-5" dirty="0">
                <a:latin typeface="Calibri"/>
                <a:cs typeface="Calibri"/>
              </a:rPr>
              <a:t>These </a:t>
            </a:r>
            <a:r>
              <a:rPr sz="3200" b="1" dirty="0">
                <a:latin typeface="Calibri"/>
                <a:cs typeface="Calibri"/>
              </a:rPr>
              <a:t>include  </a:t>
            </a:r>
            <a:r>
              <a:rPr sz="3200" b="1" spc="-10" dirty="0">
                <a:latin typeface="Calibri"/>
                <a:cs typeface="Calibri"/>
              </a:rPr>
              <a:t>diabetes, </a:t>
            </a:r>
            <a:r>
              <a:rPr sz="3200" b="1" spc="-15" dirty="0">
                <a:latin typeface="Calibri"/>
                <a:cs typeface="Calibri"/>
              </a:rPr>
              <a:t>degenerative  </a:t>
            </a:r>
            <a:r>
              <a:rPr sz="3200" b="1" spc="-5" dirty="0">
                <a:latin typeface="Calibri"/>
                <a:cs typeface="Calibri"/>
              </a:rPr>
              <a:t>neurological </a:t>
            </a:r>
            <a:r>
              <a:rPr sz="3200" b="1" dirty="0">
                <a:latin typeface="Calibri"/>
                <a:cs typeface="Calibri"/>
              </a:rPr>
              <a:t>diseases,  </a:t>
            </a:r>
            <a:r>
              <a:rPr sz="3200" b="1" spc="-15" dirty="0">
                <a:latin typeface="Calibri"/>
                <a:cs typeface="Calibri"/>
              </a:rPr>
              <a:t>demyelinative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diseases,  </a:t>
            </a:r>
            <a:r>
              <a:rPr sz="3200" b="1" spc="-15" dirty="0">
                <a:latin typeface="Calibri"/>
                <a:cs typeface="Calibri"/>
              </a:rPr>
              <a:t>brain </a:t>
            </a:r>
            <a:r>
              <a:rPr sz="3200" b="1" dirty="0">
                <a:latin typeface="Calibri"/>
                <a:cs typeface="Calibri"/>
              </a:rPr>
              <a:t>&amp; spinal </a:t>
            </a:r>
            <a:r>
              <a:rPr sz="3200" b="1" spc="-10" dirty="0">
                <a:latin typeface="Calibri"/>
                <a:cs typeface="Calibri"/>
              </a:rPr>
              <a:t>cord  </a:t>
            </a:r>
            <a:r>
              <a:rPr sz="3200" b="1" spc="-30" dirty="0">
                <a:latin typeface="Calibri"/>
                <a:cs typeface="Calibri"/>
              </a:rPr>
              <a:t>injury.</a:t>
            </a:r>
            <a:endParaRPr sz="3200">
              <a:latin typeface="Calibri"/>
              <a:cs typeface="Calibri"/>
            </a:endParaRPr>
          </a:p>
          <a:p>
            <a:pPr marL="12700" marR="833119">
              <a:lnSpc>
                <a:spcPct val="90000"/>
              </a:lnSpc>
              <a:spcBef>
                <a:spcPts val="2065"/>
              </a:spcBef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spc="-5" dirty="0">
                <a:latin typeface="Calibri"/>
                <a:cs typeface="Calibri"/>
              </a:rPr>
              <a:t>These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conditions  </a:t>
            </a:r>
            <a:r>
              <a:rPr sz="3200" b="1" spc="-10" dirty="0">
                <a:latin typeface="Calibri"/>
                <a:cs typeface="Calibri"/>
              </a:rPr>
              <a:t>are </a:t>
            </a:r>
            <a:r>
              <a:rPr sz="3200" b="1" spc="-5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most  </a:t>
            </a:r>
            <a:r>
              <a:rPr sz="3200" b="1" spc="-5" dirty="0">
                <a:latin typeface="Calibri"/>
                <a:cs typeface="Calibri"/>
              </a:rPr>
              <a:t>common </a:t>
            </a:r>
            <a:r>
              <a:rPr sz="3200" b="1" dirty="0">
                <a:latin typeface="Calibri"/>
                <a:cs typeface="Calibri"/>
              </a:rPr>
              <a:t>and  </a:t>
            </a:r>
            <a:r>
              <a:rPr sz="3200" b="1" spc="-10" dirty="0">
                <a:latin typeface="Calibri"/>
                <a:cs typeface="Calibri"/>
              </a:rPr>
              <a:t>costly </a:t>
            </a:r>
            <a:r>
              <a:rPr sz="3200" b="1" spc="-5" dirty="0">
                <a:latin typeface="Calibri"/>
                <a:cs typeface="Calibri"/>
              </a:rPr>
              <a:t>causes </a:t>
            </a:r>
            <a:r>
              <a:rPr sz="3200" b="1" dirty="0">
                <a:latin typeface="Calibri"/>
                <a:cs typeface="Calibri"/>
              </a:rPr>
              <a:t>of  disability in the  </a:t>
            </a:r>
            <a:r>
              <a:rPr sz="3200" b="1" spc="-5" dirty="0">
                <a:latin typeface="Calibri"/>
                <a:cs typeface="Calibri"/>
              </a:rPr>
              <a:t>United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States</a:t>
            </a:r>
            <a:r>
              <a:rPr sz="1800" b="1" spc="-1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95399"/>
            <a:ext cx="9144000" cy="556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95399"/>
            <a:ext cx="9144000" cy="5562600"/>
          </a:xfrm>
          <a:custGeom>
            <a:avLst/>
            <a:gdLst/>
            <a:ahLst/>
            <a:cxnLst/>
            <a:rect l="l" t="t" r="r" b="b"/>
            <a:pathLst>
              <a:path w="9144000" h="5562600">
                <a:moveTo>
                  <a:pt x="0" y="5562600"/>
                </a:moveTo>
                <a:lnTo>
                  <a:pt x="9144000" y="5562600"/>
                </a:lnTo>
                <a:lnTo>
                  <a:pt x="9144000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9144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1707845"/>
            <a:ext cx="8969375" cy="4720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7180">
              <a:lnSpc>
                <a:spcPct val="100000"/>
              </a:lnSpc>
              <a:spcBef>
                <a:spcPts val="95"/>
              </a:spcBef>
              <a:tabLst>
                <a:tab pos="6661150" algn="l"/>
                <a:tab pos="720979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technology of </a:t>
            </a:r>
            <a:r>
              <a:rPr sz="2800" spc="-5" dirty="0">
                <a:latin typeface="Arial"/>
                <a:cs typeface="Arial"/>
              </a:rPr>
              <a:t>nuclear </a:t>
            </a:r>
            <a:r>
              <a:rPr sz="2800" dirty="0">
                <a:latin typeface="Arial"/>
                <a:cs typeface="Arial"/>
              </a:rPr>
              <a:t>transfer into enucleated  </a:t>
            </a:r>
            <a:r>
              <a:rPr sz="2800" spc="-5" dirty="0">
                <a:latin typeface="Arial"/>
                <a:cs typeface="Arial"/>
              </a:rPr>
              <a:t>oocytes </a:t>
            </a:r>
            <a:r>
              <a:rPr sz="2800" dirty="0">
                <a:latin typeface="Arial"/>
                <a:cs typeface="Arial"/>
              </a:rPr>
              <a:t>(cytoplasms) </a:t>
            </a:r>
            <a:r>
              <a:rPr sz="2800" spc="-5" dirty="0">
                <a:latin typeface="Arial"/>
                <a:cs typeface="Arial"/>
              </a:rPr>
              <a:t>was </a:t>
            </a:r>
            <a:r>
              <a:rPr sz="2800" dirty="0">
                <a:latin typeface="Arial"/>
                <a:cs typeface="Arial"/>
              </a:rPr>
              <a:t>already successfully </a:t>
            </a:r>
            <a:r>
              <a:rPr sz="2800" spc="-5" dirty="0">
                <a:latin typeface="Arial"/>
                <a:cs typeface="Arial"/>
              </a:rPr>
              <a:t>used in  1987 </a:t>
            </a:r>
            <a:r>
              <a:rPr sz="2800" dirty="0">
                <a:latin typeface="Arial"/>
                <a:cs typeface="Arial"/>
              </a:rPr>
              <a:t>for reproduction </a:t>
            </a:r>
            <a:r>
              <a:rPr sz="2800" spc="-5" dirty="0">
                <a:latin typeface="Arial"/>
                <a:cs typeface="Arial"/>
              </a:rPr>
              <a:t>of live </a:t>
            </a:r>
            <a:r>
              <a:rPr sz="2800" dirty="0">
                <a:latin typeface="Arial"/>
                <a:cs typeface="Arial"/>
              </a:rPr>
              <a:t>bovine and </a:t>
            </a:r>
            <a:r>
              <a:rPr sz="2800" spc="-5" dirty="0">
                <a:latin typeface="Arial"/>
                <a:cs typeface="Arial"/>
              </a:rPr>
              <a:t>murine  offsprings however the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embryo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development	could  </a:t>
            </a:r>
            <a:r>
              <a:rPr sz="2800" dirty="0">
                <a:latin typeface="Arial"/>
                <a:cs typeface="Arial"/>
              </a:rPr>
              <a:t>then be obtained </a:t>
            </a:r>
            <a:r>
              <a:rPr sz="2800" spc="-5" dirty="0">
                <a:latin typeface="Arial"/>
                <a:cs typeface="Arial"/>
              </a:rPr>
              <a:t>when </a:t>
            </a:r>
            <a:r>
              <a:rPr sz="2800" dirty="0">
                <a:latin typeface="Arial"/>
                <a:cs typeface="Arial"/>
              </a:rPr>
              <a:t>transplanted nucleus originated  from blastomeres,i.e </a:t>
            </a:r>
            <a:r>
              <a:rPr sz="2800" spc="-5" dirty="0">
                <a:latin typeface="Arial"/>
                <a:cs typeface="Arial"/>
              </a:rPr>
              <a:t>cells from the first </a:t>
            </a:r>
            <a:r>
              <a:rPr sz="2800" dirty="0">
                <a:latin typeface="Arial"/>
                <a:cs typeface="Arial"/>
              </a:rPr>
              <a:t>divisions  ofpreimplantation embryo development </a:t>
            </a:r>
            <a:r>
              <a:rPr sz="2800" spc="-5" dirty="0">
                <a:latin typeface="Arial"/>
                <a:cs typeface="Arial"/>
              </a:rPr>
              <a:t>.The </a:t>
            </a:r>
            <a:r>
              <a:rPr sz="2800" dirty="0">
                <a:latin typeface="Arial"/>
                <a:cs typeface="Arial"/>
              </a:rPr>
              <a:t>birth </a:t>
            </a:r>
            <a:r>
              <a:rPr sz="2800" spc="-5" dirty="0">
                <a:latin typeface="Arial"/>
                <a:cs typeface="Arial"/>
              </a:rPr>
              <a:t>in  1997 </a:t>
            </a:r>
            <a:r>
              <a:rPr sz="2800" dirty="0">
                <a:latin typeface="Arial"/>
                <a:cs typeface="Arial"/>
              </a:rPr>
              <a:t>the first </a:t>
            </a:r>
            <a:r>
              <a:rPr sz="2800" spc="-5" dirty="0">
                <a:latin typeface="Arial"/>
                <a:cs typeface="Arial"/>
              </a:rPr>
              <a:t>sheep </a:t>
            </a:r>
            <a:r>
              <a:rPr sz="2800" dirty="0">
                <a:latin typeface="Arial"/>
                <a:cs typeface="Arial"/>
              </a:rPr>
              <a:t>cloned from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adult	</a:t>
            </a:r>
            <a:r>
              <a:rPr sz="2800" spc="-5" dirty="0">
                <a:latin typeface="Arial"/>
                <a:cs typeface="Arial"/>
              </a:rPr>
              <a:t>mammary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"/>
              </a:spcBef>
            </a:pPr>
            <a:r>
              <a:rPr sz="2800" spc="-5" dirty="0">
                <a:latin typeface="Arial"/>
                <a:cs typeface="Arial"/>
              </a:rPr>
              <a:t>glands </a:t>
            </a:r>
            <a:r>
              <a:rPr sz="2800" dirty="0">
                <a:latin typeface="Arial"/>
                <a:cs typeface="Arial"/>
              </a:rPr>
              <a:t>cells that conveyed </a:t>
            </a:r>
            <a:r>
              <a:rPr sz="2800" spc="-5" dirty="0">
                <a:latin typeface="Arial"/>
                <a:cs typeface="Arial"/>
              </a:rPr>
              <a:t>the full impact of the </a:t>
            </a:r>
            <a:r>
              <a:rPr sz="2800" dirty="0">
                <a:latin typeface="Arial"/>
                <a:cs typeface="Arial"/>
              </a:rPr>
              <a:t>potential 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reproductive cloning </a:t>
            </a:r>
            <a:r>
              <a:rPr sz="2800" spc="-5" dirty="0">
                <a:latin typeface="Arial"/>
                <a:cs typeface="Arial"/>
              </a:rPr>
              <a:t>since now it could be done at any  time </a:t>
            </a:r>
            <a:r>
              <a:rPr sz="2800" dirty="0">
                <a:latin typeface="Arial"/>
                <a:cs typeface="Arial"/>
              </a:rPr>
              <a:t>during </a:t>
            </a:r>
            <a:r>
              <a:rPr sz="2800" spc="-5" dirty="0">
                <a:latin typeface="Arial"/>
                <a:cs typeface="Arial"/>
              </a:rPr>
              <a:t>the life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anindividual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being.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1955" y="277368"/>
            <a:ext cx="6114288" cy="1085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6380" y="365759"/>
            <a:ext cx="5423916" cy="1045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9200" y="304800"/>
            <a:ext cx="6019800" cy="990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9200" y="304800"/>
            <a:ext cx="6019800" cy="990600"/>
          </a:xfrm>
          <a:custGeom>
            <a:avLst/>
            <a:gdLst/>
            <a:ahLst/>
            <a:cxnLst/>
            <a:rect l="l" t="t" r="r" b="b"/>
            <a:pathLst>
              <a:path w="6019800" h="990600">
                <a:moveTo>
                  <a:pt x="0" y="990600"/>
                </a:moveTo>
                <a:lnTo>
                  <a:pt x="6019800" y="990600"/>
                </a:lnTo>
                <a:lnTo>
                  <a:pt x="60198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21560" y="484378"/>
            <a:ext cx="4813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spc="-5" dirty="0">
                <a:solidFill>
                  <a:srgbClr val="000000"/>
                </a:solidFill>
                <a:latin typeface="Calibri"/>
                <a:cs typeface="Calibri"/>
              </a:rPr>
              <a:t>REPRODUCTIVE</a:t>
            </a:r>
            <a:r>
              <a:rPr sz="3600" i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i="1" spc="-20" dirty="0">
                <a:solidFill>
                  <a:srgbClr val="000000"/>
                </a:solidFill>
                <a:latin typeface="Calibri"/>
                <a:cs typeface="Calibri"/>
              </a:rPr>
              <a:t>CLONING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720</Words>
  <Application>Microsoft Office PowerPoint</Application>
  <PresentationFormat>On-screen Show (4:3)</PresentationFormat>
  <Paragraphs>74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REPRODUCTIVE CLONING</vt:lpstr>
      <vt:lpstr>PowerPoint Presentation</vt:lpstr>
      <vt:lpstr>GENE/DNA CLONING</vt:lpstr>
      <vt:lpstr>GENE CLONING</vt:lpstr>
      <vt:lpstr>WHAT IS GENE CLONING?</vt:lpstr>
      <vt:lpstr>WHY WE CLONED DNA?</vt:lpstr>
      <vt:lpstr>THE BASICS OF CLONING</vt:lpstr>
      <vt:lpstr>HOW IS DNA CLONED?</vt:lpstr>
      <vt:lpstr>CELL BASED DNA CLONING</vt:lpstr>
      <vt:lpstr>CELL FREE DNA CLONING</vt:lpstr>
      <vt:lpstr>PowerPoint Presentation</vt:lpstr>
      <vt:lpstr>PowerPoint Presentation</vt:lpstr>
      <vt:lpstr>PowerPoint Presentation</vt:lpstr>
      <vt:lpstr>THERAPEUTIC CLONING</vt:lpstr>
      <vt:lpstr>How is Therapeutic Cloning  Performed?</vt:lpstr>
      <vt:lpstr>PowerPoint Presentation</vt:lpstr>
      <vt:lpstr>PowerPoint Presentation</vt:lpstr>
      <vt:lpstr>PowerPoint Presentation</vt:lpstr>
      <vt:lpstr>Benefits of Therapeutic Cloning</vt:lpstr>
      <vt:lpstr>Embryonic Stem  Cells For  Therapeutic Cloning</vt:lpstr>
      <vt:lpstr>PowerPoint Presentation</vt:lpstr>
      <vt:lpstr>My personal beliefs – not  necessarily yours!</vt:lpstr>
      <vt:lpstr>*But there are different types of embryonic  stem cells, some of which are ethically less  controversial than others.</vt:lpstr>
      <vt:lpstr>Different kinds of  stem cells</vt:lpstr>
      <vt:lpstr>Embryonic Stem Cells</vt:lpstr>
      <vt:lpstr>ES cells was demonstrated by formation of  ectoderm,mesoderm and endoderm</vt:lpstr>
      <vt:lpstr>Importance of Stem Cells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India</dc:creator>
  <cp:lastModifiedBy>HP India</cp:lastModifiedBy>
  <cp:revision>4</cp:revision>
  <dcterms:created xsi:type="dcterms:W3CDTF">2020-03-26T12:01:01Z</dcterms:created>
  <dcterms:modified xsi:type="dcterms:W3CDTF">2020-03-26T12:12:21Z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2020-03-26T00:00:00Z</vt:filetime>
  </property>
</Properties>
</file>